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Share Tech Mono"/>
      <p:regular r:id="rId74"/>
    </p:embeddedFont>
    <p:embeddedFont>
      <p:font typeface="Sofia"/>
      <p:regular r:id="rId75"/>
    </p:embeddedFont>
    <p:embeddedFont>
      <p:font typeface="Fondamento"/>
      <p:regular r:id="rId76"/>
      <p:italic r:id="rId77"/>
    </p:embeddedFont>
    <p:embeddedFont>
      <p:font typeface="Sora"/>
      <p:regular r:id="rId78"/>
      <p:bold r:id="rId79"/>
    </p:embeddedFont>
    <p:embeddedFont>
      <p:font typeface="Oswald"/>
      <p:regular r:id="rId80"/>
      <p:bold r:id="rId81"/>
    </p:embeddedFont>
    <p:embeddedFont>
      <p:font typeface="Kaisei Decol"/>
      <p:regular r:id="rId82"/>
      <p:bold r:id="rId83"/>
    </p:embeddedFont>
    <p:embeddedFont>
      <p:font typeface="Montserrat Underline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D41422-A397-412C-B4A5-116681FBD404}">
  <a:tblStyle styleId="{79D41422-A397-412C-B4A5-116681FBD40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MontserratUnderline-regular.fntdata"/><Relationship Id="rId83" Type="http://schemas.openxmlformats.org/officeDocument/2006/relationships/font" Target="fonts/KaiseiDecol-bold.fntdata"/><Relationship Id="rId42" Type="http://schemas.openxmlformats.org/officeDocument/2006/relationships/slide" Target="slides/slide36.xml"/><Relationship Id="rId86" Type="http://schemas.openxmlformats.org/officeDocument/2006/relationships/font" Target="fonts/MontserratUnderline-italic.fntdata"/><Relationship Id="rId41" Type="http://schemas.openxmlformats.org/officeDocument/2006/relationships/slide" Target="slides/slide35.xml"/><Relationship Id="rId85" Type="http://schemas.openxmlformats.org/officeDocument/2006/relationships/font" Target="fonts/MontserratUnderline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MontserratUnderline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swald-regular.fntdata"/><Relationship Id="rId82" Type="http://schemas.openxmlformats.org/officeDocument/2006/relationships/font" Target="fonts/KaiseiDecol-regular.fntdata"/><Relationship Id="rId81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Sofia-regular.fntdata"/><Relationship Id="rId30" Type="http://schemas.openxmlformats.org/officeDocument/2006/relationships/slide" Target="slides/slide24.xml"/><Relationship Id="rId74" Type="http://schemas.openxmlformats.org/officeDocument/2006/relationships/font" Target="fonts/ShareTechMono-regular.fntdata"/><Relationship Id="rId33" Type="http://schemas.openxmlformats.org/officeDocument/2006/relationships/slide" Target="slides/slide27.xml"/><Relationship Id="rId77" Type="http://schemas.openxmlformats.org/officeDocument/2006/relationships/font" Target="fonts/Fondamento-italic.fntdata"/><Relationship Id="rId32" Type="http://schemas.openxmlformats.org/officeDocument/2006/relationships/slide" Target="slides/slide26.xml"/><Relationship Id="rId76" Type="http://schemas.openxmlformats.org/officeDocument/2006/relationships/font" Target="fonts/Fondamento-regular.fntdata"/><Relationship Id="rId35" Type="http://schemas.openxmlformats.org/officeDocument/2006/relationships/slide" Target="slides/slide29.xml"/><Relationship Id="rId79" Type="http://schemas.openxmlformats.org/officeDocument/2006/relationships/font" Target="fonts/Sora-bold.fntdata"/><Relationship Id="rId34" Type="http://schemas.openxmlformats.org/officeDocument/2006/relationships/slide" Target="slides/slide28.xml"/><Relationship Id="rId78" Type="http://schemas.openxmlformats.org/officeDocument/2006/relationships/font" Target="fonts/Sora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67ee8ebe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67ee8ebe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7255bf8e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7255bf8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7255bf8e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7255bf8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7255bf8e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7255bf8e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7255bf8e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7255bf8e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7255bf8e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7255bf8e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7255bf8e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7255bf8e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7255bf8e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7255bf8e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7255bf8e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7255bf8e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7255bf8e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7255bf8e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7255bf8e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7255bf8e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7255bf8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7255bf8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7255bf8e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7255bf8e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7255bf8e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7255bf8e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7255bf8e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7255bf8e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7255bf8e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7255bf8e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7255bf8e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7255bf8e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7255bf8e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7255bf8e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7255bf8e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7255bf8e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7255bf8e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7255bf8e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7255bf8e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7255bf8e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7255bf8e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47255bf8e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7255bf8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7255bf8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7255bf8e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7255bf8e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7255bf8e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7255bf8e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7255bf8e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7255bf8e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7255bf8e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7255bf8e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7255bf8e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47255bf8e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7255bf8e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47255bf8e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7255bf8e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7255bf8e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7255bf8e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7255bf8e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7255bf8e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47255bf8e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7255bf8e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7255bf8e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7255bf8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7255bf8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7255bf8e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47255bf8e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7255bf8e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47255bf8e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7255bf8e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7255bf8e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7255bf8e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7255bf8e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47255bf8e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47255bf8e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7255bf8e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7255bf8e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7255bf8e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47255bf8e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7255bf8e2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47255bf8e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47255bf8e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47255bf8e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7255bf8e2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7255bf8e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7255bf8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7255bf8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7255bf8e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47255bf8e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47255bf8e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47255bf8e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47255bf8e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47255bf8e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7255bf8e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47255bf8e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47255bf8e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47255bf8e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47255bf8e2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47255bf8e2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47255bf8e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47255bf8e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47255bf8e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47255bf8e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47255bf8e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47255bf8e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47255bf8e2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47255bf8e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7255bf8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7255bf8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47255bf8e2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47255bf8e2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47255bf8e2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47255bf8e2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7255bf8e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7255bf8e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47255bf8e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47255bf8e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47255bf8e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47255bf8e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47255bf8e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47255bf8e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47255bf8e2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47255bf8e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47255bf8e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47255bf8e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7255bf8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7255bf8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7255bf8e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7255bf8e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7255bf8e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7255bf8e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87BEAE"/>
            </a:gs>
            <a:gs pos="100000">
              <a:srgbClr val="0F7D5D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86475" y="732375"/>
            <a:ext cx="2844050" cy="3100450"/>
            <a:chOff x="486475" y="732375"/>
            <a:chExt cx="2844050" cy="3100450"/>
          </a:xfrm>
        </p:grpSpPr>
        <p:sp>
          <p:nvSpPr>
            <p:cNvPr id="11" name="Google Shape;11;p2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ra"/>
              <a:buNone/>
              <a:defRPr sz="4000">
                <a:solidFill>
                  <a:srgbClr val="C00000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563250" y="3040225"/>
            <a:ext cx="51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121"/>
              </a:buClr>
              <a:buSzPts val="3200"/>
              <a:buFont typeface="Avenir"/>
              <a:buNone/>
              <a:defRPr sz="3200">
                <a:solidFill>
                  <a:srgbClr val="4E4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B54561"/>
                </a:solidFill>
                <a:latin typeface="Montserrat Underline"/>
                <a:ea typeface="Montserrat Underline"/>
                <a:cs typeface="Montserrat Underline"/>
                <a:sym typeface="Montserrat Underline"/>
              </a:rPr>
              <a:t>Rahul Bhadani</a:t>
            </a:r>
            <a:endParaRPr b="1" i="1" sz="1300">
              <a:solidFill>
                <a:srgbClr val="B54561"/>
              </a:solidFill>
              <a:latin typeface="Montserrat Underline"/>
              <a:ea typeface="Montserrat Underline"/>
              <a:cs typeface="Montserrat Underline"/>
              <a:sym typeface="Montserrat Underline"/>
            </a:endParaRPr>
          </a:p>
        </p:txBody>
      </p:sp>
      <p:pic>
        <p:nvPicPr>
          <p:cNvPr descr="File:UAHuntsville logo.png - Wikipedia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800" y="1886302"/>
            <a:ext cx="196123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6725" y="0"/>
            <a:ext cx="9144000" cy="30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13" name="Google Shape;113;p11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120" name="Google Shape;120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12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23" name="Google Shape;123;p12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24" name="Google Shape;124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26" name="Google Shape;126;p12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4605900" y="1117650"/>
            <a:ext cx="42264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06400" y="1110050"/>
            <a:ext cx="42264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High-level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M Assembly Code">
  <p:cSld name="TITLE_AND_TWO_COLUMNS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hare Tech Mono"/>
              <a:buChar char="●"/>
              <a:defRPr sz="18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Code">
  <p:cSld name="TITLE_AND_TWO_COLUMNS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561545" y="2001676"/>
            <a:ext cx="978922" cy="1067175"/>
            <a:chOff x="486475" y="732375"/>
            <a:chExt cx="2844050" cy="3100450"/>
          </a:xfrm>
        </p:grpSpPr>
        <p:sp>
          <p:nvSpPr>
            <p:cNvPr id="22" name="Google Shape;22;p3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37" name="Google Shape;37;p4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53" name="Google Shape;53;p5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57" name="Google Shape;57;p6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60" name="Google Shape;6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64" name="Google Shape;64;p6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67" name="Google Shape;67;p6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74" name="Google Shape;7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235500" y="22200"/>
            <a:ext cx="4573200" cy="75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235500" y="856200"/>
            <a:ext cx="457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82" name="Google Shape;82;p7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05875" y="3711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94" name="Google Shape;94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96" name="Google Shape;9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317700" y="101525"/>
            <a:ext cx="56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100"/>
              <a:buFont typeface="Sofia"/>
              <a:buNone/>
              <a:defRPr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00" name="Google Shape;100;p10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02" name="Google Shape;102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03" name="Google Shape;103;p10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04" name="Google Shape;104;p10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cxnSp>
        <p:nvCxnSpPr>
          <p:cNvPr id="105" name="Google Shape;105;p10"/>
          <p:cNvCxnSpPr/>
          <p:nvPr/>
        </p:nvCxnSpPr>
        <p:spPr>
          <a:xfrm>
            <a:off x="291225" y="611200"/>
            <a:ext cx="8617500" cy="0"/>
          </a:xfrm>
          <a:prstGeom prst="straightConnector1">
            <a:avLst/>
          </a:prstGeom>
          <a:noFill/>
          <a:ln cap="flat" cmpd="sng" w="9525">
            <a:solidFill>
              <a:srgbClr val="0F7D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87BEAE"/>
              </a:gs>
              <a:gs pos="100000">
                <a:srgbClr val="0F7D5D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800"/>
              <a:buFont typeface="Sofia"/>
              <a:buNone/>
              <a:defRPr sz="2800"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2100"/>
              <a:buFont typeface="Kaisei Decol"/>
              <a:buChar char="●"/>
              <a:defRPr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1pPr>
            <a:lvl2pPr indent="-3365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2pPr>
            <a:lvl3pPr indent="-3365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3pPr>
            <a:lvl4pPr indent="-3365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4pPr>
            <a:lvl5pPr indent="-3365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5pPr>
            <a:lvl6pPr indent="-3365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6pPr>
            <a:lvl7pPr indent="-3365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7pPr>
            <a:lvl8pPr indent="-3365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8pPr>
            <a:lvl9pPr indent="-3365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hul.bhadani@uah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CPE 221: Computer Organization</a:t>
            </a:r>
            <a:endParaRPr/>
          </a:p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3329525" y="3040225"/>
            <a:ext cx="58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fia"/>
                <a:ea typeface="Sofia"/>
                <a:cs typeface="Sofia"/>
                <a:sym typeface="Sofia"/>
              </a:rPr>
              <a:t>14 Single Cycle ARM Processor</a:t>
            </a:r>
            <a:endParaRPr>
              <a:latin typeface="Sofia"/>
              <a:ea typeface="Sofia"/>
              <a:cs typeface="Sofia"/>
              <a:sym typeface="Sof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Fondamento"/>
                <a:ea typeface="Fondamento"/>
                <a:cs typeface="Fondamento"/>
                <a:sym typeface="Fondamen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rahul.bhadani@uah.edu</a:t>
            </a:r>
            <a:endParaRPr>
              <a:latin typeface="Sofia"/>
              <a:ea typeface="Sofia"/>
              <a:cs typeface="Sofia"/>
              <a:sym typeface="Sof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Reg Read​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2: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Read source operands from RF​</a:t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7199"/>
            <a:ext cx="8038324" cy="19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125" y="3738425"/>
            <a:ext cx="7058076" cy="13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269850" y="3612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Immed.​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0070C0"/>
                </a:solidFill>
              </a:rPr>
              <a:t>STEP 3:</a:t>
            </a:r>
            <a:r>
              <a:rPr lang="en" sz="2400">
                <a:solidFill>
                  <a:srgbClr val="0070C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Extend the immediate​</a:t>
            </a:r>
            <a:endParaRPr sz="130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00" y="1624475"/>
            <a:ext cx="6946934" cy="22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300" y="3847650"/>
            <a:ext cx="5738201" cy="10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1563975" y="4614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Address​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4: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Compute the memory address​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450" y="1745675"/>
            <a:ext cx="6033775" cy="20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050" y="3812875"/>
            <a:ext cx="5975026" cy="11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p28"/>
          <p:cNvSpPr txBox="1"/>
          <p:nvPr/>
        </p:nvSpPr>
        <p:spPr>
          <a:xfrm>
            <a:off x="225775" y="3739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Mem Read​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0070C0"/>
                </a:solidFill>
              </a:rPr>
              <a:t>STEP 5:</a:t>
            </a:r>
            <a:r>
              <a:rPr lang="en" sz="2200">
                <a:solidFill>
                  <a:srgbClr val="0070C0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Read data from memory and write it back to register file​</a:t>
            </a:r>
            <a:endParaRPr sz="2200"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00" y="1721052"/>
            <a:ext cx="7311402" cy="24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275" y="4070875"/>
            <a:ext cx="5528950" cy="10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225775" y="3739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PC Increment​</a:t>
            </a:r>
            <a:endParaRPr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0070C0"/>
                </a:solidFill>
              </a:rPr>
              <a:t>STEP 6:</a:t>
            </a:r>
            <a:r>
              <a:rPr lang="en" sz="2400">
                <a:solidFill>
                  <a:srgbClr val="0070C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Determine address of next instruction​</a:t>
            </a:r>
            <a:endParaRPr sz="2400"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00" y="1873825"/>
            <a:ext cx="7212276" cy="22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/>
          <p:nvPr/>
        </p:nvSpPr>
        <p:spPr>
          <a:xfrm>
            <a:off x="1038975" y="3181175"/>
            <a:ext cx="1365600" cy="754500"/>
          </a:xfrm>
          <a:prstGeom prst="wedgeEllipseCallout">
            <a:avLst>
              <a:gd fmla="val 26093" name="adj1"/>
              <a:gd fmla="val 13005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837225" y="4391775"/>
            <a:ext cx="527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Calculate the address of the next instruction</a:t>
            </a:r>
            <a:endParaRPr sz="24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311700" y="2074275"/>
            <a:ext cx="682773" cy="302863"/>
          </a:xfrm>
          <a:custGeom>
            <a:rect b="b" l="l" r="r" t="t"/>
            <a:pathLst>
              <a:path extrusionOk="0" h="38108" w="59475">
                <a:moveTo>
                  <a:pt x="0" y="37888"/>
                </a:moveTo>
                <a:lnTo>
                  <a:pt x="0" y="1762"/>
                </a:lnTo>
                <a:lnTo>
                  <a:pt x="22909" y="1762"/>
                </a:lnTo>
                <a:lnTo>
                  <a:pt x="22909" y="38108"/>
                </a:lnTo>
                <a:lnTo>
                  <a:pt x="46038" y="38108"/>
                </a:lnTo>
                <a:lnTo>
                  <a:pt x="46038" y="0"/>
                </a:lnTo>
                <a:lnTo>
                  <a:pt x="59475" y="0"/>
                </a:ln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Single-Cycle Datapath: Access to PC​ &lt;Case of Destination being R15/PC&gt;</a:t>
            </a:r>
            <a:endParaRPr sz="1920"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PC (R15) can be source/destination of instruction​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5" y="1808875"/>
            <a:ext cx="8946999" cy="2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20"/>
              <a:t>Single-Cycle Datapath: Access to PC​ &lt;Case of Destination being R15/PC&gt;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PC can be source/destination of instruction​</a:t>
            </a:r>
            <a:endParaRPr>
              <a:solidFill>
                <a:schemeClr val="dk1"/>
              </a:solidFill>
            </a:endParaRPr>
          </a:p>
          <a:p>
            <a:pPr indent="-36195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Source: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R15 must be available in Register File​</a:t>
            </a:r>
            <a:endParaRPr>
              <a:solidFill>
                <a:schemeClr val="dk1"/>
              </a:solidFill>
            </a:endParaRPr>
          </a:p>
          <a:p>
            <a:pPr indent="-361950" lvl="0" marL="161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PC </a:t>
            </a:r>
            <a:r>
              <a:rPr lang="en">
                <a:solidFill>
                  <a:schemeClr val="dk1"/>
                </a:solidFill>
              </a:rPr>
              <a:t>is read as the current</a:t>
            </a:r>
            <a:r>
              <a:rPr b="1" lang="en">
                <a:solidFill>
                  <a:schemeClr val="dk1"/>
                </a:solidFill>
              </a:rPr>
              <a:t> PC plus 8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8224"/>
            <a:ext cx="8496025" cy="27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20"/>
              <a:t>Single-Cycle Datapath: Access to PC​ &lt;Case of Destination being R15/PC&gt;</a:t>
            </a:r>
            <a:endParaRPr/>
          </a:p>
        </p:txBody>
      </p:sp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PC can be source/destination of instruction​</a:t>
            </a:r>
            <a:endParaRPr>
              <a:solidFill>
                <a:schemeClr val="dk1"/>
              </a:solidFill>
            </a:endParaRPr>
          </a:p>
          <a:p>
            <a:pPr indent="-36195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Source: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R15 must be available in Register File​</a:t>
            </a:r>
            <a:endParaRPr>
              <a:solidFill>
                <a:schemeClr val="dk1"/>
              </a:solidFill>
            </a:endParaRPr>
          </a:p>
          <a:p>
            <a:pPr indent="-361950" lvl="0" marL="161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PC </a:t>
            </a:r>
            <a:r>
              <a:rPr lang="en">
                <a:solidFill>
                  <a:schemeClr val="dk1"/>
                </a:solidFill>
              </a:rPr>
              <a:t>is read as the current</a:t>
            </a:r>
            <a:r>
              <a:rPr b="1" lang="en">
                <a:solidFill>
                  <a:schemeClr val="dk1"/>
                </a:solidFill>
              </a:rPr>
              <a:t> PC plus 8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6195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Destination: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Be able to write result to PC​</a:t>
            </a:r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600" y="2775473"/>
            <a:ext cx="7223300" cy="23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STR​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0070C0"/>
                </a:solidFill>
              </a:rPr>
              <a:t>Expand datapath </a:t>
            </a:r>
            <a:r>
              <a:rPr lang="en" sz="2700">
                <a:solidFill>
                  <a:schemeClr val="dk1"/>
                </a:solidFill>
              </a:rPr>
              <a:t>to handle STR:​</a:t>
            </a:r>
            <a:endParaRPr sz="2700">
              <a:solidFill>
                <a:schemeClr val="dk1"/>
              </a:solidFill>
            </a:endParaRPr>
          </a:p>
          <a:p>
            <a:pPr indent="-292100" lvl="0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</a:rPr>
              <a:t>Write data in Rd to memory​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2" name="Google Shape;282;p34"/>
          <p:cNvSpPr txBox="1"/>
          <p:nvPr/>
        </p:nvSpPr>
        <p:spPr>
          <a:xfrm>
            <a:off x="5885100" y="1292300"/>
            <a:ext cx="3111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venir"/>
                <a:ea typeface="Avenir"/>
                <a:cs typeface="Avenir"/>
                <a:sym typeface="Avenir"/>
              </a:rPr>
              <a:t>STR Rd, [Rn, imm12]​</a:t>
            </a:r>
            <a:endParaRPr b="1" sz="2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25" y="2166500"/>
            <a:ext cx="6689124" cy="29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With</a:t>
            </a:r>
            <a:r>
              <a:rPr b="1" lang="en">
                <a:solidFill>
                  <a:srgbClr val="0070C0"/>
                </a:solidFill>
              </a:rPr>
              <a:t> immediate </a:t>
            </a:r>
            <a:r>
              <a:rPr b="1" lang="en">
                <a:solidFill>
                  <a:schemeClr val="dk1"/>
                </a:solidFill>
              </a:rPr>
              <a:t>Src2: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556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Read from Rn and Imm8 (</a:t>
            </a:r>
            <a:r>
              <a:rPr i="1" lang="en" sz="1700">
                <a:solidFill>
                  <a:schemeClr val="dk1"/>
                </a:solidFill>
              </a:rPr>
              <a:t>ImmSrc</a:t>
            </a:r>
            <a:r>
              <a:rPr lang="en" sz="1700">
                <a:solidFill>
                  <a:schemeClr val="dk1"/>
                </a:solidFill>
              </a:rPr>
              <a:t> chooses the zero-extended Imm8 instead of Imm12)​</a:t>
            </a:r>
            <a:endParaRPr sz="1700">
              <a:solidFill>
                <a:schemeClr val="dk1"/>
              </a:solidFill>
            </a:endParaRPr>
          </a:p>
          <a:p>
            <a:pPr indent="-3556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1700">
                <a:solidFill>
                  <a:schemeClr val="dk1"/>
                </a:solidFill>
              </a:rPr>
              <a:t>Write </a:t>
            </a:r>
            <a:r>
              <a:rPr i="1" lang="en" sz="1700">
                <a:solidFill>
                  <a:schemeClr val="dk1"/>
                </a:solidFill>
              </a:rPr>
              <a:t>ALUResult</a:t>
            </a:r>
            <a:r>
              <a:rPr lang="en" sz="1700">
                <a:solidFill>
                  <a:schemeClr val="dk1"/>
                </a:solidFill>
              </a:rPr>
              <a:t> to register file​</a:t>
            </a:r>
            <a:endParaRPr sz="1700">
              <a:solidFill>
                <a:schemeClr val="dk1"/>
              </a:solidFill>
            </a:endParaRPr>
          </a:p>
          <a:p>
            <a:pPr indent="-3556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Write to Rd​  </a:t>
            </a:r>
            <a:endParaRPr sz="1800"/>
          </a:p>
        </p:txBody>
      </p:sp>
      <p:sp>
        <p:nvSpPr>
          <p:cNvPr id="290" name="Google Shape;290;p35"/>
          <p:cNvSpPr txBox="1"/>
          <p:nvPr/>
        </p:nvSpPr>
        <p:spPr>
          <a:xfrm>
            <a:off x="5473900" y="2401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imm8​</a:t>
            </a:r>
            <a:endParaRPr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7343"/>
            <a:ext cx="9144000" cy="191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Microarchitecture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63537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125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Multiple implementations for a single architecture:​</a:t>
            </a:r>
            <a:endParaRPr sz="3200">
              <a:solidFill>
                <a:schemeClr val="dk1"/>
              </a:solidFill>
            </a:endParaRPr>
          </a:p>
          <a:p>
            <a:pPr indent="-347344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Single-cycle:</a:t>
            </a:r>
            <a:r>
              <a:rPr lang="en" sz="2800">
                <a:solidFill>
                  <a:schemeClr val="dk1"/>
                </a:solidFill>
              </a:rPr>
              <a:t> Each instruction executes in a single cycle​</a:t>
            </a:r>
            <a:endParaRPr sz="2800">
              <a:solidFill>
                <a:schemeClr val="dk1"/>
              </a:solidFill>
            </a:endParaRPr>
          </a:p>
          <a:p>
            <a:pPr indent="-347344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Multicycle:</a:t>
            </a:r>
            <a:r>
              <a:rPr lang="en" sz="2800">
                <a:solidFill>
                  <a:schemeClr val="dk1"/>
                </a:solidFill>
              </a:rPr>
              <a:t> Each instruction is broken up into series of shorter steps​</a:t>
            </a:r>
            <a:endParaRPr sz="2800">
              <a:solidFill>
                <a:schemeClr val="dk1"/>
              </a:solidFill>
            </a:endParaRPr>
          </a:p>
          <a:p>
            <a:pPr indent="-347344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Pipelined:</a:t>
            </a:r>
            <a:r>
              <a:rPr lang="en" sz="2800">
                <a:solidFill>
                  <a:schemeClr val="dk1"/>
                </a:solidFill>
              </a:rPr>
              <a:t> Each instruction broken up into series of steps &amp; multiple instructions execute at once​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1" lang="en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immediate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Src2: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from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Rn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Imm8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ImmSrc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chooses the zero-extended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Imm8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instead of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Imm12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ALUResult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register file​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to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Rd​</a:t>
            </a:r>
            <a:endParaRPr sz="1800"/>
          </a:p>
        </p:txBody>
      </p:sp>
      <p:sp>
        <p:nvSpPr>
          <p:cNvPr id="298" name="Google Shape;298;p36"/>
          <p:cNvSpPr txBox="1"/>
          <p:nvPr/>
        </p:nvSpPr>
        <p:spPr>
          <a:xfrm>
            <a:off x="5473900" y="2401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imm8​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2847874"/>
            <a:ext cx="7371973" cy="229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305" name="Google Shape;30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With </a:t>
            </a:r>
            <a:r>
              <a:rPr b="1" lang="en" sz="1800">
                <a:solidFill>
                  <a:srgbClr val="0070C0"/>
                </a:solidFill>
              </a:rPr>
              <a:t>register </a:t>
            </a:r>
            <a:r>
              <a:rPr b="1" lang="en" sz="1800">
                <a:solidFill>
                  <a:schemeClr val="dk1"/>
                </a:solidFill>
              </a:rPr>
              <a:t>Src2:</a:t>
            </a:r>
            <a:r>
              <a:rPr lang="en" sz="1800">
                <a:solidFill>
                  <a:schemeClr val="dk1"/>
                </a:solidFill>
              </a:rPr>
              <a:t>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Read from Rn and Rm (instead of Imm8)​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Write </a:t>
            </a:r>
            <a:r>
              <a:rPr i="1" lang="en" sz="1800">
                <a:solidFill>
                  <a:schemeClr val="dk1"/>
                </a:solidFill>
              </a:rPr>
              <a:t>ALUResult</a:t>
            </a:r>
            <a:r>
              <a:rPr lang="en" sz="1800">
                <a:solidFill>
                  <a:schemeClr val="dk1"/>
                </a:solidFill>
              </a:rPr>
              <a:t> to register file​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Write to Rd​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37"/>
          <p:cNvSpPr txBox="1"/>
          <p:nvPr/>
        </p:nvSpPr>
        <p:spPr>
          <a:xfrm>
            <a:off x="4829600" y="2213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Rm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0" y="3229775"/>
            <a:ext cx="9117424" cy="1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311700" y="1152475"/>
            <a:ext cx="54963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With </a:t>
            </a:r>
            <a:r>
              <a:rPr b="1" lang="en" sz="1800">
                <a:solidFill>
                  <a:srgbClr val="0070C0"/>
                </a:solidFill>
              </a:rPr>
              <a:t>register </a:t>
            </a:r>
            <a:r>
              <a:rPr b="1" lang="en" sz="1800">
                <a:solidFill>
                  <a:schemeClr val="dk1"/>
                </a:solidFill>
              </a:rPr>
              <a:t>Src2:</a:t>
            </a:r>
            <a:r>
              <a:rPr lang="en" sz="1800">
                <a:solidFill>
                  <a:schemeClr val="dk1"/>
                </a:solidFill>
              </a:rPr>
              <a:t>​</a:t>
            </a:r>
            <a:endParaRPr sz="1800">
              <a:solidFill>
                <a:schemeClr val="dk1"/>
              </a:solidFill>
            </a:endParaRPr>
          </a:p>
          <a:p>
            <a:pPr indent="-334327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Read from Rn and Rm (instead of Imm8)​</a:t>
            </a:r>
            <a:endParaRPr sz="1800">
              <a:solidFill>
                <a:schemeClr val="dk1"/>
              </a:solidFill>
            </a:endParaRPr>
          </a:p>
          <a:p>
            <a:pPr indent="-334327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Write </a:t>
            </a:r>
            <a:r>
              <a:rPr i="1" lang="en" sz="1800">
                <a:solidFill>
                  <a:schemeClr val="dk1"/>
                </a:solidFill>
              </a:rPr>
              <a:t>ALUResult</a:t>
            </a:r>
            <a:r>
              <a:rPr lang="en" sz="1800">
                <a:solidFill>
                  <a:schemeClr val="dk1"/>
                </a:solidFill>
              </a:rPr>
              <a:t> to register file​</a:t>
            </a:r>
            <a:endParaRPr sz="1800">
              <a:solidFill>
                <a:schemeClr val="dk1"/>
              </a:solidFill>
            </a:endParaRPr>
          </a:p>
          <a:p>
            <a:pPr indent="-334327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Write to Rd​</a:t>
            </a:r>
            <a:endParaRPr/>
          </a:p>
        </p:txBody>
      </p:sp>
      <p:sp>
        <p:nvSpPr>
          <p:cNvPr id="314" name="Google Shape;314;p38"/>
          <p:cNvSpPr txBox="1"/>
          <p:nvPr/>
        </p:nvSpPr>
        <p:spPr>
          <a:xfrm>
            <a:off x="4829600" y="2213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Rm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25" y="2820599"/>
            <a:ext cx="7647325" cy="22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5694175" y="10893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Same ALU handles, ADD (00), SUB(01), AND (10), ORR (11)</a:t>
            </a:r>
            <a:endParaRPr b="1" sz="1800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B​</a:t>
            </a:r>
            <a:endParaRPr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</a:rPr>
              <a:t>Calculate branch target address:</a:t>
            </a:r>
            <a:endParaRPr sz="28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	BTA = (</a:t>
            </a:r>
            <a:r>
              <a:rPr i="1" lang="en" sz="1600">
                <a:solidFill>
                  <a:schemeClr val="dk1"/>
                </a:solidFill>
              </a:rPr>
              <a:t>ExtImm</a:t>
            </a:r>
            <a:r>
              <a:rPr lang="en" sz="1600">
                <a:solidFill>
                  <a:schemeClr val="dk1"/>
                </a:solidFill>
              </a:rPr>
              <a:t>) + (PC + 8)​</a:t>
            </a:r>
            <a:endParaRPr sz="1600">
              <a:solidFill>
                <a:schemeClr val="dk1"/>
              </a:solidFill>
            </a:endParaRPr>
          </a:p>
          <a:p>
            <a:pPr indent="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chemeClr val="dk1"/>
                </a:solidFill>
              </a:rPr>
              <a:t>  ExtImm = </a:t>
            </a:r>
            <a:r>
              <a:rPr lang="en" sz="1600">
                <a:solidFill>
                  <a:schemeClr val="dk1"/>
                </a:solidFill>
              </a:rPr>
              <a:t>Imm24</a:t>
            </a:r>
            <a:r>
              <a:rPr i="1" lang="en" sz="1600">
                <a:solidFill>
                  <a:schemeClr val="dk1"/>
                </a:solidFill>
              </a:rPr>
              <a:t> &lt;&lt; 2 </a:t>
            </a:r>
            <a:r>
              <a:rPr lang="en" sz="1600">
                <a:solidFill>
                  <a:schemeClr val="dk1"/>
                </a:solidFill>
              </a:rPr>
              <a:t>and sign-extended</a:t>
            </a:r>
            <a:r>
              <a:rPr i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000" y="1732900"/>
            <a:ext cx="3618025" cy="7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963" y="2501976"/>
            <a:ext cx="7538977" cy="22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ExtImm​</a:t>
            </a:r>
            <a:endParaRPr/>
          </a:p>
        </p:txBody>
      </p:sp>
      <p:graphicFrame>
        <p:nvGraphicFramePr>
          <p:cNvPr id="330" name="Google Shape;330;p40"/>
          <p:cNvGraphicFramePr/>
          <p:nvPr/>
        </p:nvGraphicFramePr>
        <p:xfrm>
          <a:off x="54684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{79D41422-A397-412C-B4A5-116681FBD404}</a:tableStyleId>
              </a:tblPr>
              <a:tblGrid>
                <a:gridCol w="747725"/>
                <a:gridCol w="1317550"/>
                <a:gridCol w="1586950"/>
              </a:tblGrid>
              <a:tr h="25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ImmSrc</a:t>
                      </a:r>
                      <a:r>
                        <a:rPr b="1" baseline="-25000" lang="en" sz="1200">
                          <a:solidFill>
                            <a:srgbClr val="FFFFFF"/>
                          </a:solidFill>
                        </a:rPr>
                        <a:t>1:0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​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ExtImm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​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Description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​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</a:tr>
              <a:tr h="33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00​</a:t>
                      </a:r>
                      <a:endParaRPr sz="1200"/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{24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0s</a:t>
                      </a:r>
                      <a:r>
                        <a:rPr lang="en" sz="1200"/>
                        <a:t>, Instr</a:t>
                      </a:r>
                      <a:r>
                        <a:rPr baseline="-25000" lang="en" sz="1200"/>
                        <a:t>7:0</a:t>
                      </a:r>
                      <a:r>
                        <a:rPr lang="en" sz="1200"/>
                        <a:t>}​</a:t>
                      </a:r>
                      <a:endParaRPr sz="1200"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Zero-extended 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imm8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01​</a:t>
                      </a:r>
                      <a:endParaRPr sz="1200"/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{20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0s</a:t>
                      </a:r>
                      <a:r>
                        <a:rPr lang="en" sz="1200"/>
                        <a:t>, Instr</a:t>
                      </a:r>
                      <a:r>
                        <a:rPr baseline="-25000" lang="en" sz="1200"/>
                        <a:t>11:0</a:t>
                      </a:r>
                      <a:r>
                        <a:rPr lang="en" sz="1200"/>
                        <a:t>}​</a:t>
                      </a:r>
                      <a:endParaRPr sz="1200"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Zero-extended 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imm12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10​</a:t>
                      </a:r>
                      <a:endParaRPr sz="1200"/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{6 Instr</a:t>
                      </a:r>
                      <a:r>
                        <a:rPr baseline="-25000" lang="en" sz="1200"/>
                        <a:t>23</a:t>
                      </a:r>
                      <a:r>
                        <a:rPr lang="en" sz="1200"/>
                        <a:t>}, Instr</a:t>
                      </a:r>
                      <a:r>
                        <a:rPr baseline="-25000" lang="en" sz="1200"/>
                        <a:t>23:0</a:t>
                      </a:r>
                      <a:r>
                        <a:rPr lang="en" sz="1200"/>
                        <a:t>}​</a:t>
                      </a:r>
                      <a:endParaRPr sz="1200"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Sign-extended 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imm24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7710"/>
            <a:ext cx="9144000" cy="296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ARM Processor​</a:t>
            </a:r>
            <a:endParaRPr/>
          </a:p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800" y="1072174"/>
            <a:ext cx="7074600" cy="38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50" y="981750"/>
            <a:ext cx="7444664" cy="40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63" y="1072000"/>
            <a:ext cx="7115476" cy="38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75" y="1083824"/>
            <a:ext cx="7439146" cy="40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75" y="1083824"/>
            <a:ext cx="7439146" cy="40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/>
          <p:nvPr/>
        </p:nvSpPr>
        <p:spPr>
          <a:xfrm>
            <a:off x="6022775" y="2432250"/>
            <a:ext cx="1255500" cy="12612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5"/>
          <p:cNvSpPr txBox="1"/>
          <p:nvPr/>
        </p:nvSpPr>
        <p:spPr>
          <a:xfrm>
            <a:off x="5863075" y="868275"/>
            <a:ext cx="3221700" cy="1161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These signals </a:t>
            </a:r>
            <a:r>
              <a:rPr b="1" lang="en" sz="1200">
                <a:solidFill>
                  <a:schemeClr val="dk1"/>
                </a:solidFill>
              </a:rPr>
              <a:t>change the state</a:t>
            </a:r>
            <a:r>
              <a:rPr lang="en" sz="1200">
                <a:solidFill>
                  <a:schemeClr val="dk1"/>
                </a:solidFill>
              </a:rPr>
              <a:t>  (PC, RF, Memory)​.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If instruction shouldn’t execute, </a:t>
            </a:r>
            <a:r>
              <a:rPr b="1" lang="en" sz="1200">
                <a:solidFill>
                  <a:schemeClr val="dk1"/>
                </a:solidFill>
              </a:rPr>
              <a:t>forced to 0</a:t>
            </a:r>
            <a:r>
              <a:rPr lang="en" sz="1200">
                <a:solidFill>
                  <a:schemeClr val="dk1"/>
                </a:solidFill>
              </a:rPr>
              <a:t>​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5" name="Google Shape;365;p45"/>
          <p:cNvCxnSpPr/>
          <p:nvPr/>
        </p:nvCxnSpPr>
        <p:spPr>
          <a:xfrm flipH="1">
            <a:off x="6766300" y="1931100"/>
            <a:ext cx="390900" cy="62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Performance​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29803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68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Program execution time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​</a:t>
            </a:r>
            <a:endParaRPr sz="13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rgbClr val="0070C0"/>
                </a:solidFill>
              </a:rPr>
              <a:t>Execution Time = (#instructions)(cycles/instruction)(seconds/cycle</a:t>
            </a:r>
            <a:r>
              <a:rPr b="1" lang="en" sz="2200">
                <a:solidFill>
                  <a:srgbClr val="4F81BD"/>
                </a:solidFill>
              </a:rPr>
              <a:t>)</a:t>
            </a:r>
            <a:r>
              <a:rPr lang="en" sz="2200">
                <a:solidFill>
                  <a:srgbClr val="4F81BD"/>
                </a:solidFill>
              </a:rPr>
              <a:t>​</a:t>
            </a:r>
            <a:endParaRPr sz="2200">
              <a:solidFill>
                <a:srgbClr val="4F81BD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rgbClr val="C0504D"/>
                </a:solidFill>
              </a:rPr>
              <a:t>​</a:t>
            </a:r>
            <a:endParaRPr sz="1300">
              <a:solidFill>
                <a:srgbClr val="C0504D"/>
              </a:solidFill>
            </a:endParaRPr>
          </a:p>
          <a:p>
            <a:pPr indent="-329803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68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Definitions: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CPI: Cycles/instruction​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clock period: seconds/cycle​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IPC: instructions/cycle = IPC​</a:t>
            </a:r>
            <a:endParaRPr sz="2600">
              <a:solidFill>
                <a:schemeClr val="dk1"/>
              </a:solidFill>
            </a:endParaRPr>
          </a:p>
          <a:p>
            <a:pPr indent="-329803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68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Challenge is to satisfy constraints of: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Cost​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Power​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Performance​</a:t>
            </a:r>
            <a:endParaRPr sz="26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190325"/>
            <a:ext cx="5263600" cy="36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 txBox="1"/>
          <p:nvPr>
            <p:ph idx="1" type="body"/>
          </p:nvPr>
        </p:nvSpPr>
        <p:spPr>
          <a:xfrm>
            <a:off x="4855300" y="667875"/>
            <a:ext cx="400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i="1"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baseline="-25000"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1:0</a:t>
            </a:r>
            <a:r>
              <a:rPr b="1" lang="en" sz="2400">
                <a:solidFill>
                  <a:schemeClr val="dk1"/>
                </a:solidFill>
              </a:rPr>
              <a:t>:</a:t>
            </a:r>
            <a:r>
              <a:rPr lang="en" sz="2400">
                <a:solidFill>
                  <a:schemeClr val="dk1"/>
                </a:solidFill>
              </a:rPr>
              <a:t> Flag Write signal, asserted when </a:t>
            </a:r>
            <a:r>
              <a:rPr i="1" lang="en" sz="2400">
                <a:solidFill>
                  <a:schemeClr val="dk1"/>
                </a:solidFill>
              </a:rPr>
              <a:t>ALUFlags</a:t>
            </a:r>
            <a:r>
              <a:rPr lang="en" sz="2400">
                <a:solidFill>
                  <a:schemeClr val="dk1"/>
                </a:solidFill>
              </a:rPr>
              <a:t> should be saved (i.e., on instruction with S=1)​</a:t>
            </a:r>
            <a:endParaRPr sz="2400"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200">
                <a:solidFill>
                  <a:schemeClr val="dk1"/>
                </a:solidFill>
              </a:rPr>
              <a:t>ADD, SUB update all flags (</a:t>
            </a:r>
            <a:r>
              <a:rPr b="1" lang="en" sz="2200">
                <a:solidFill>
                  <a:schemeClr val="dk1"/>
                </a:solidFill>
              </a:rPr>
              <a:t>NZCV</a:t>
            </a:r>
            <a:r>
              <a:rPr lang="en" sz="2200">
                <a:solidFill>
                  <a:schemeClr val="dk1"/>
                </a:solidFill>
              </a:rPr>
              <a:t>)​</a:t>
            </a:r>
            <a:endParaRPr sz="2200"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200">
                <a:solidFill>
                  <a:schemeClr val="dk1"/>
                </a:solidFill>
              </a:rPr>
              <a:t>AND, ORR only update </a:t>
            </a:r>
            <a:r>
              <a:rPr b="1" lang="en" sz="2200">
                <a:solidFill>
                  <a:schemeClr val="dk1"/>
                </a:solidFill>
              </a:rPr>
              <a:t>NZ</a:t>
            </a:r>
            <a:r>
              <a:rPr lang="en" sz="2200">
                <a:solidFill>
                  <a:schemeClr val="dk1"/>
                </a:solidFill>
              </a:rPr>
              <a:t> flags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So, two bits needed:​ 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baseline="-25000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1: NZ saved  (ALUFlags3:2 saved)​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baseline="-25000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1: CV saved (ALUFlags1:0 saved)​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49" y="1152475"/>
            <a:ext cx="5810826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475" y="1975650"/>
            <a:ext cx="5870526" cy="310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392" name="Google Shape;392;p49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Main Decoder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ALU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PC Logic​</a:t>
            </a:r>
            <a:endParaRPr/>
          </a:p>
        </p:txBody>
      </p:sp>
      <p:pic>
        <p:nvPicPr>
          <p:cNvPr id="393" name="Google Shape;3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800" y="752525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Unit: Main Decoder​</a:t>
            </a:r>
            <a:endParaRPr/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75" y="1062900"/>
            <a:ext cx="6975499" cy="37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Main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Oswald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ALU Decoder​</a:t>
            </a:r>
            <a:endParaRPr sz="22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PC Logic​</a:t>
            </a:r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600" y="752525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ALU​</a:t>
            </a:r>
            <a:endParaRPr/>
          </a:p>
        </p:txBody>
      </p:sp>
      <p:pic>
        <p:nvPicPr>
          <p:cNvPr id="412" name="Google Shape;4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50" y="886725"/>
            <a:ext cx="8520601" cy="298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</a:t>
            </a:r>
            <a:endParaRPr/>
          </a:p>
        </p:txBody>
      </p:sp>
      <p:pic>
        <p:nvPicPr>
          <p:cNvPr id="418" name="Google Shape;4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25" y="825400"/>
            <a:ext cx="5975074" cy="42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Main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Oswald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ALU Decoder​</a:t>
            </a:r>
            <a:endParaRPr sz="22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PC Logic​</a:t>
            </a:r>
            <a:endParaRPr/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350" y="828700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Unit: ALU Decoder​</a:t>
            </a:r>
            <a:endParaRPr/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85206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69" lvl="0" marL="153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/>
              <a:buChar char="●"/>
            </a:pPr>
            <a:r>
              <a:rPr b="1" i="1" lang="en" sz="200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lang="en" sz="125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lang="en" sz="125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= 1: </a:t>
            </a:r>
            <a:r>
              <a:rPr i="1" lang="en" sz="2000">
                <a:solidFill>
                  <a:schemeClr val="dk1"/>
                </a:solidFill>
              </a:rPr>
              <a:t>NZ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i="1" lang="en" sz="2000">
                <a:solidFill>
                  <a:schemeClr val="dk1"/>
                </a:solidFill>
              </a:rPr>
              <a:t>Flags</a:t>
            </a:r>
            <a:r>
              <a:rPr lang="en" sz="1250">
                <a:solidFill>
                  <a:schemeClr val="dk1"/>
                </a:solidFill>
              </a:rPr>
              <a:t>3:2</a:t>
            </a:r>
            <a:r>
              <a:rPr lang="en" sz="2000">
                <a:solidFill>
                  <a:schemeClr val="dk1"/>
                </a:solidFill>
              </a:rPr>
              <a:t>) should be saved​</a:t>
            </a:r>
            <a:endParaRPr sz="2000">
              <a:solidFill>
                <a:schemeClr val="dk1"/>
              </a:solidFill>
            </a:endParaRPr>
          </a:p>
          <a:p>
            <a:pPr indent="-369569" lvl="0" marL="153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/>
              <a:buChar char="●"/>
            </a:pPr>
            <a:r>
              <a:rPr b="1" i="1" lang="en" sz="200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lang="en" sz="125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lang="en" sz="125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= 1: </a:t>
            </a:r>
            <a:r>
              <a:rPr i="1" lang="en" sz="2000">
                <a:solidFill>
                  <a:schemeClr val="dk1"/>
                </a:solidFill>
              </a:rPr>
              <a:t>CV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i="1" lang="en" sz="2000">
                <a:solidFill>
                  <a:schemeClr val="dk1"/>
                </a:solidFill>
              </a:rPr>
              <a:t>Flags</a:t>
            </a:r>
            <a:r>
              <a:rPr lang="en" sz="1250">
                <a:solidFill>
                  <a:schemeClr val="dk1"/>
                </a:solidFill>
              </a:rPr>
              <a:t>1:0</a:t>
            </a:r>
            <a:r>
              <a:rPr lang="en" sz="2000">
                <a:solidFill>
                  <a:schemeClr val="dk1"/>
                </a:solidFill>
              </a:rPr>
              <a:t>) should be saved</a:t>
            </a:r>
            <a:endParaRPr sz="1900"/>
          </a:p>
        </p:txBody>
      </p:sp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500" y="2023700"/>
            <a:ext cx="5677675" cy="31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Processor​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1631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125"/>
              <a:buFont typeface="Arial"/>
              <a:buChar char="●"/>
            </a:pPr>
            <a:r>
              <a:rPr lang="en" sz="3200">
                <a:solidFill>
                  <a:schemeClr val="dk1"/>
                </a:solidFill>
              </a:rPr>
              <a:t>Consider </a:t>
            </a:r>
            <a:r>
              <a:rPr b="1" lang="en" sz="3200">
                <a:solidFill>
                  <a:srgbClr val="0070C0"/>
                </a:solidFill>
              </a:rPr>
              <a:t>subset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of ARM instructions:​</a:t>
            </a:r>
            <a:endParaRPr sz="3200">
              <a:solidFill>
                <a:schemeClr val="dk1"/>
              </a:solidFill>
            </a:endParaRPr>
          </a:p>
          <a:p>
            <a:pPr indent="-32948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846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Data-processing instructions: 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</a:rPr>
              <a:t>ADD, SUB, AND, ORR</a:t>
            </a:r>
            <a:r>
              <a:rPr lang="en" sz="2200">
                <a:solidFill>
                  <a:srgbClr val="0070C0"/>
                </a:solidFill>
              </a:rPr>
              <a:t>​</a:t>
            </a:r>
            <a:endParaRPr sz="2200">
              <a:solidFill>
                <a:srgbClr val="0070C0"/>
              </a:solidFill>
            </a:endParaRPr>
          </a:p>
          <a:p>
            <a:pPr indent="-304879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5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with register and immediate Src2, but </a:t>
            </a:r>
            <a:r>
              <a:rPr b="1" lang="en" sz="2000">
                <a:solidFill>
                  <a:schemeClr val="dk1"/>
                </a:solidFill>
              </a:rPr>
              <a:t>no shifts</a:t>
            </a:r>
            <a:r>
              <a:rPr b="1" lang="en" sz="220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2948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846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Memory instructions: 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</a:rPr>
              <a:t>LDR, STR</a:t>
            </a:r>
            <a:r>
              <a:rPr lang="en" sz="2200">
                <a:solidFill>
                  <a:srgbClr val="0070C0"/>
                </a:solidFill>
              </a:rPr>
              <a:t>​</a:t>
            </a:r>
            <a:endParaRPr sz="2200">
              <a:solidFill>
                <a:srgbClr val="0070C0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with </a:t>
            </a:r>
            <a:r>
              <a:rPr b="1" lang="en" sz="2200">
                <a:solidFill>
                  <a:schemeClr val="dk1"/>
                </a:solidFill>
              </a:rPr>
              <a:t>positive immediate offset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2948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846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Branch instructions: 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</a:rPr>
              <a:t>B</a:t>
            </a:r>
            <a:r>
              <a:rPr lang="en" sz="2200">
                <a:solidFill>
                  <a:srgbClr val="0070C0"/>
                </a:solidFill>
              </a:rPr>
              <a:t>​</a:t>
            </a:r>
            <a:endParaRPr sz="22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438" name="Google Shape;438;p56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Main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ALU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Oswald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PC Logic​</a:t>
            </a:r>
            <a:endParaRPr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39" name="Google Shape;4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00" y="828700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PC Logic​</a:t>
            </a:r>
            <a:endParaRPr/>
          </a:p>
        </p:txBody>
      </p:sp>
      <p:sp>
        <p:nvSpPr>
          <p:cNvPr id="445" name="Google Shape;445;p57"/>
          <p:cNvSpPr txBox="1"/>
          <p:nvPr>
            <p:ph idx="1" type="body"/>
          </p:nvPr>
        </p:nvSpPr>
        <p:spPr>
          <a:xfrm>
            <a:off x="311700" y="1152475"/>
            <a:ext cx="54246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rgbClr val="FF0000"/>
                </a:solidFill>
              </a:rPr>
              <a:t>      PCS</a:t>
            </a:r>
            <a:r>
              <a:rPr b="1" lang="en" sz="1200">
                <a:solidFill>
                  <a:srgbClr val="FF0000"/>
                </a:solidFill>
              </a:rPr>
              <a:t> = 1 if PC is written by an instruction or branch (</a:t>
            </a:r>
            <a:r>
              <a:rPr lang="en" sz="1200">
                <a:solidFill>
                  <a:srgbClr val="FF0000"/>
                </a:solidFill>
              </a:rPr>
              <a:t>B</a:t>
            </a:r>
            <a:r>
              <a:rPr b="1" lang="en" sz="1200">
                <a:solidFill>
                  <a:srgbClr val="FF0000"/>
                </a:solidFill>
              </a:rPr>
              <a:t>):</a:t>
            </a:r>
            <a:r>
              <a:rPr lang="en" sz="1200">
                <a:solidFill>
                  <a:srgbClr val="FF0000"/>
                </a:solidFill>
              </a:rPr>
              <a:t>​</a:t>
            </a:r>
            <a:endParaRPr sz="1200">
              <a:solidFill>
                <a:srgbClr val="FF0000"/>
              </a:solidFill>
            </a:endParaRPr>
          </a:p>
          <a:p>
            <a:pPr indent="2463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PCS</a:t>
            </a:r>
            <a:r>
              <a:rPr lang="en" sz="1200">
                <a:solidFill>
                  <a:schemeClr val="dk1"/>
                </a:solidFill>
              </a:rPr>
              <a:t> = ((</a:t>
            </a:r>
            <a:r>
              <a:rPr i="1" lang="en" sz="1200">
                <a:solidFill>
                  <a:schemeClr val="dk1"/>
                </a:solidFill>
              </a:rPr>
              <a:t>Rd</a:t>
            </a:r>
            <a:r>
              <a:rPr lang="en" sz="1200">
                <a:solidFill>
                  <a:schemeClr val="dk1"/>
                </a:solidFill>
              </a:rPr>
              <a:t> == 15) &amp; </a:t>
            </a:r>
            <a:r>
              <a:rPr i="1" lang="en" sz="1200">
                <a:solidFill>
                  <a:schemeClr val="dk1"/>
                </a:solidFill>
              </a:rPr>
              <a:t>RegW</a:t>
            </a:r>
            <a:r>
              <a:rPr lang="en" sz="1200">
                <a:solidFill>
                  <a:schemeClr val="dk1"/>
                </a:solidFill>
              </a:rPr>
              <a:t>) | </a:t>
            </a:r>
            <a:r>
              <a:rPr i="1" lang="en" sz="1200">
                <a:solidFill>
                  <a:schemeClr val="dk1"/>
                </a:solidFill>
              </a:rPr>
              <a:t>Branch</a:t>
            </a:r>
            <a:r>
              <a:rPr lang="en" sz="1200">
                <a:solidFill>
                  <a:schemeClr val="dk1"/>
                </a:solidFill>
              </a:rPr>
              <a:t>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" y="1649700"/>
            <a:ext cx="6193501" cy="326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7"/>
          <p:cNvSpPr txBox="1"/>
          <p:nvPr/>
        </p:nvSpPr>
        <p:spPr>
          <a:xfrm>
            <a:off x="5736300" y="1303325"/>
            <a:ext cx="32490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If instruction is executed:   </a:t>
            </a:r>
            <a:r>
              <a:rPr b="1" i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PCSrc</a:t>
            </a: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= </a:t>
            </a:r>
            <a:r>
              <a:rPr b="1" i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PCS</a:t>
            </a:r>
            <a:r>
              <a:rPr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200">
              <a:solidFill>
                <a:srgbClr val="0000FF"/>
              </a:solidFill>
              <a:highlight>
                <a:srgbClr val="EDEBE9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Else       </a:t>
            </a:r>
            <a:r>
              <a:rPr b="1" i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PCSrc</a:t>
            </a: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= 0 (i.e., PC = PC + 4) </a:t>
            </a:r>
            <a:r>
              <a:rPr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200">
              <a:solidFill>
                <a:srgbClr val="0000FF"/>
              </a:solidFill>
              <a:highlight>
                <a:srgbClr val="EDEBE9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pic>
        <p:nvPicPr>
          <p:cNvPr id="453" name="Google Shape;4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49" y="1152475"/>
            <a:ext cx="5810826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459" name="Google Shape;459;p59"/>
          <p:cNvSpPr txBox="1"/>
          <p:nvPr>
            <p:ph idx="1" type="body"/>
          </p:nvPr>
        </p:nvSpPr>
        <p:spPr>
          <a:xfrm>
            <a:off x="311700" y="1152475"/>
            <a:ext cx="72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0070C0"/>
                </a:solidFill>
              </a:rPr>
              <a:t>Function: </a:t>
            </a: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Check if instruction should execute (if not, force PCSrc, RegWrite, and MemWrite to 0)​</a:t>
            </a:r>
            <a:endParaRPr sz="19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Possibly update Status Register (Flags</a:t>
            </a:r>
            <a:r>
              <a:rPr baseline="-25000" lang="en" sz="1150">
                <a:solidFill>
                  <a:schemeClr val="dk1"/>
                </a:solidFill>
              </a:rPr>
              <a:t>3:0</a:t>
            </a:r>
            <a:r>
              <a:rPr lang="en" sz="1900">
                <a:solidFill>
                  <a:schemeClr val="dk1"/>
                </a:solidFill>
              </a:rPr>
              <a:t>)​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0" name="Google Shape;4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650" y="2636520"/>
            <a:ext cx="5437725" cy="24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466" name="Google Shape;466;p60"/>
          <p:cNvSpPr txBox="1"/>
          <p:nvPr>
            <p:ph idx="1" type="body"/>
          </p:nvPr>
        </p:nvSpPr>
        <p:spPr>
          <a:xfrm>
            <a:off x="138075" y="1130775"/>
            <a:ext cx="35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70C0"/>
                </a:solidFill>
              </a:rPr>
              <a:t>Function: </a:t>
            </a: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AutoNum type="arabicPeriod"/>
            </a:pPr>
            <a:r>
              <a:rPr b="1" lang="en" sz="1900">
                <a:solidFill>
                  <a:srgbClr val="FF0000"/>
                </a:solidFill>
              </a:rPr>
              <a:t>Check if instruction should execute (if not, force PCSrc, RegWrite, and MemWrite to 0)​</a:t>
            </a:r>
            <a:r>
              <a:rPr lang="en" sz="1900">
                <a:solidFill>
                  <a:srgbClr val="FF0000"/>
                </a:solidFill>
              </a:rPr>
              <a:t>​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7" name="Google Shape;4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898" y="974325"/>
            <a:ext cx="4887024" cy="40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473" name="Google Shape;473;p61"/>
          <p:cNvSpPr txBox="1"/>
          <p:nvPr>
            <p:ph idx="1" type="body"/>
          </p:nvPr>
        </p:nvSpPr>
        <p:spPr>
          <a:xfrm>
            <a:off x="311700" y="1152475"/>
            <a:ext cx="32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70C0"/>
                </a:solidFill>
              </a:rPr>
              <a:t>Function: </a:t>
            </a:r>
            <a:r>
              <a:rPr lang="en" sz="1700">
                <a:solidFill>
                  <a:schemeClr val="dk1"/>
                </a:solidFill>
              </a:rPr>
              <a:t>​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AutoNum type="arabicPeriod"/>
            </a:pPr>
            <a:r>
              <a:rPr b="1" lang="en" sz="1700">
                <a:solidFill>
                  <a:srgbClr val="FF0000"/>
                </a:solidFill>
              </a:rPr>
              <a:t>Check if instruction should execute (if not, force PCSrc, RegWrite, and MemWrite to 0)​</a:t>
            </a:r>
            <a:r>
              <a:rPr lang="en" sz="1700">
                <a:solidFill>
                  <a:srgbClr val="FF0000"/>
                </a:solidFill>
              </a:rPr>
              <a:t>​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4" name="Google Shape;4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285" y="1097300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1"/>
          <p:cNvSpPr/>
          <p:nvPr/>
        </p:nvSpPr>
        <p:spPr>
          <a:xfrm>
            <a:off x="4425750" y="2503825"/>
            <a:ext cx="1062900" cy="7434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1"/>
          <p:cNvSpPr/>
          <p:nvPr/>
        </p:nvSpPr>
        <p:spPr>
          <a:xfrm>
            <a:off x="5863075" y="3065525"/>
            <a:ext cx="842700" cy="16851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1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1"/>
          <p:cNvSpPr txBox="1"/>
          <p:nvPr/>
        </p:nvSpPr>
        <p:spPr>
          <a:xfrm>
            <a:off x="201925" y="2851650"/>
            <a:ext cx="35256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Depending on condition mnemonic (</a:t>
            </a:r>
            <a:r>
              <a:rPr b="1" i="1"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Cond</a:t>
            </a:r>
            <a:r>
              <a:rPr b="1" lang="en" sz="115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and condition flags (</a:t>
            </a:r>
            <a:r>
              <a:rPr b="1" i="1"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the instruction is executed (</a:t>
            </a:r>
            <a:r>
              <a:rPr b="1" i="1"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CondEx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1)​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61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Condition Mnemonics​</a:t>
            </a:r>
            <a:endParaRPr/>
          </a:p>
        </p:txBody>
      </p:sp>
      <p:pic>
        <p:nvPicPr>
          <p:cNvPr id="485" name="Google Shape;4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98" y="885550"/>
            <a:ext cx="557079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Conditional Logic: Conditional Execution​</a:t>
            </a:r>
            <a:endParaRPr sz="2120"/>
          </a:p>
        </p:txBody>
      </p:sp>
      <p:sp>
        <p:nvSpPr>
          <p:cNvPr id="491" name="Google Shape;491;p63"/>
          <p:cNvSpPr txBox="1"/>
          <p:nvPr>
            <p:ph idx="1" type="body"/>
          </p:nvPr>
        </p:nvSpPr>
        <p:spPr>
          <a:xfrm>
            <a:off x="311700" y="1152475"/>
            <a:ext cx="37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Example: </a:t>
            </a:r>
            <a:endParaRPr b="1" sz="1700">
              <a:solidFill>
                <a:srgbClr val="0070C0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DEBE9"/>
                </a:highlight>
                <a:latin typeface="Courier New"/>
                <a:ea typeface="Courier New"/>
                <a:cs typeface="Courier New"/>
                <a:sym typeface="Courier New"/>
              </a:rPr>
              <a:t>AND R1, R2, R3​</a:t>
            </a:r>
            <a:endParaRPr sz="1700">
              <a:solidFill>
                <a:schemeClr val="dk1"/>
              </a:solidFill>
              <a:highlight>
                <a:srgbClr val="EDEB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</a:t>
            </a:r>
            <a:r>
              <a:rPr b="1" lang="en" sz="95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3:0</a:t>
            </a:r>
            <a:r>
              <a:rPr lang="en" sz="17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=1110 (unconditional) =&gt; </a:t>
            </a:r>
            <a:r>
              <a:rPr b="1" lang="en" sz="17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CondEx</a:t>
            </a:r>
            <a:r>
              <a:rPr lang="en" sz="17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 = 1​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92" name="Google Shape;4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23" y="1017725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3"/>
          <p:cNvSpPr/>
          <p:nvPr/>
        </p:nvSpPr>
        <p:spPr>
          <a:xfrm>
            <a:off x="4425750" y="2503825"/>
            <a:ext cx="1062900" cy="7434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3"/>
          <p:cNvSpPr/>
          <p:nvPr/>
        </p:nvSpPr>
        <p:spPr>
          <a:xfrm>
            <a:off x="5863075" y="3065525"/>
            <a:ext cx="842700" cy="16851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3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3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Conditional Logic: Conditional Execution​</a:t>
            </a:r>
            <a:endParaRPr sz="2120"/>
          </a:p>
        </p:txBody>
      </p:sp>
      <p:sp>
        <p:nvSpPr>
          <p:cNvPr id="502" name="Google Shape;502;p64"/>
          <p:cNvSpPr txBox="1"/>
          <p:nvPr>
            <p:ph idx="1" type="body"/>
          </p:nvPr>
        </p:nvSpPr>
        <p:spPr>
          <a:xfrm>
            <a:off x="311700" y="1152475"/>
            <a:ext cx="37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Example: </a:t>
            </a:r>
            <a:endParaRPr b="1" sz="2000">
              <a:solidFill>
                <a:srgbClr val="0070C0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Courier New"/>
                <a:ea typeface="Courier New"/>
                <a:cs typeface="Courier New"/>
                <a:sym typeface="Courier New"/>
              </a:rPr>
              <a:t>EOREQ R5, R6, R7​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</a:t>
            </a:r>
            <a:r>
              <a:rPr b="1" lang="en" sz="145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3:0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=0000 (EQ): if </a:t>
            </a:r>
            <a:r>
              <a:rPr b="1"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Flags</a:t>
            </a:r>
            <a:r>
              <a:rPr b="1" lang="en" sz="145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3:2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=0100 =&gt; </a:t>
            </a:r>
            <a:r>
              <a:rPr b="1" lang="en" sz="22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CondEx</a:t>
            </a:r>
            <a:r>
              <a:rPr lang="en" sz="22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 1 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EDEB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03" name="Google Shape;5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23" y="1017725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4"/>
          <p:cNvSpPr/>
          <p:nvPr/>
        </p:nvSpPr>
        <p:spPr>
          <a:xfrm>
            <a:off x="4425750" y="2503825"/>
            <a:ext cx="1062900" cy="7434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4"/>
          <p:cNvSpPr/>
          <p:nvPr/>
        </p:nvSpPr>
        <p:spPr>
          <a:xfrm>
            <a:off x="5863075" y="3065525"/>
            <a:ext cx="842700" cy="16851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4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4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Logic​</a:t>
            </a:r>
            <a:endParaRPr/>
          </a:p>
        </p:txBody>
      </p:sp>
      <p:sp>
        <p:nvSpPr>
          <p:cNvPr id="513" name="Google Shape;513;p65"/>
          <p:cNvSpPr txBox="1"/>
          <p:nvPr>
            <p:ph idx="1" type="body"/>
          </p:nvPr>
        </p:nvSpPr>
        <p:spPr>
          <a:xfrm>
            <a:off x="311700" y="1152475"/>
            <a:ext cx="72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70C0"/>
                </a:solidFill>
              </a:rPr>
              <a:t>Function: </a:t>
            </a: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AutoNum type="arabicPeriod" startAt="2"/>
            </a:pPr>
            <a:r>
              <a:rPr lang="en" sz="1900">
                <a:solidFill>
                  <a:srgbClr val="FF0000"/>
                </a:solidFill>
              </a:rPr>
              <a:t>Possibly update Status Register (Flags</a:t>
            </a:r>
            <a:r>
              <a:rPr baseline="-25000" lang="en" sz="1150">
                <a:solidFill>
                  <a:srgbClr val="FF0000"/>
                </a:solidFill>
              </a:rPr>
              <a:t>3:0</a:t>
            </a:r>
            <a:r>
              <a:rPr lang="en" sz="1900">
                <a:solidFill>
                  <a:srgbClr val="FF0000"/>
                </a:solidFill>
              </a:rPr>
              <a:t>)​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4" name="Google Shape;5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775" y="2629295"/>
            <a:ext cx="5437725" cy="24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State Elements​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Determines everything about a processor: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68300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Architectural state:​</a:t>
            </a:r>
            <a:endParaRPr sz="2800">
              <a:solidFill>
                <a:schemeClr val="dk1"/>
              </a:solidFill>
            </a:endParaRPr>
          </a:p>
          <a:p>
            <a:pPr indent="-346075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16 registers (including PC)​</a:t>
            </a:r>
            <a:endParaRPr sz="2400">
              <a:solidFill>
                <a:schemeClr val="dk1"/>
              </a:solidFill>
            </a:endParaRPr>
          </a:p>
          <a:p>
            <a:pPr indent="-346075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Status register​</a:t>
            </a:r>
            <a:endParaRPr sz="2400">
              <a:solidFill>
                <a:schemeClr val="dk1"/>
              </a:solidFill>
            </a:endParaRPr>
          </a:p>
          <a:p>
            <a:pPr indent="-368300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Memory​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520" name="Google Shape;520;p66"/>
          <p:cNvSpPr txBox="1"/>
          <p:nvPr>
            <p:ph idx="1" type="body"/>
          </p:nvPr>
        </p:nvSpPr>
        <p:spPr>
          <a:xfrm>
            <a:off x="135850" y="1152475"/>
            <a:ext cx="406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Flags</a:t>
            </a:r>
            <a:r>
              <a:rPr b="1" baseline="-25000" lang="en" sz="2000">
                <a:solidFill>
                  <a:srgbClr val="0070C0"/>
                </a:solidFill>
              </a:rPr>
              <a:t>3:0</a:t>
            </a:r>
            <a:r>
              <a:rPr b="1" lang="en" sz="2000">
                <a:solidFill>
                  <a:srgbClr val="0070C0"/>
                </a:solidFill>
              </a:rPr>
              <a:t> = NZCV​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Flags</a:t>
            </a:r>
            <a:r>
              <a:rPr baseline="-25000" lang="en" sz="1450">
                <a:solidFill>
                  <a:schemeClr val="dk1"/>
                </a:solidFill>
              </a:rPr>
              <a:t>3:0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b="1" lang="en" sz="2200">
                <a:solidFill>
                  <a:schemeClr val="dk1"/>
                </a:solidFill>
              </a:rPr>
              <a:t>updated</a:t>
            </a:r>
            <a:r>
              <a:rPr lang="en" sz="2200">
                <a:solidFill>
                  <a:schemeClr val="dk1"/>
                </a:solidFill>
              </a:rPr>
              <a:t> (with ALUFlags</a:t>
            </a:r>
            <a:r>
              <a:rPr baseline="-25000" lang="en" sz="1450">
                <a:solidFill>
                  <a:schemeClr val="dk1"/>
                </a:solidFill>
              </a:rPr>
              <a:t>3:0</a:t>
            </a:r>
            <a:r>
              <a:rPr lang="en" sz="22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if: ​</a:t>
            </a:r>
            <a:endParaRPr sz="2200">
              <a:solidFill>
                <a:schemeClr val="dk1"/>
              </a:solidFill>
            </a:endParaRPr>
          </a:p>
          <a:p>
            <a:pPr indent="-336550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FlagW</a:t>
            </a:r>
            <a:r>
              <a:rPr lang="en" sz="2000">
                <a:solidFill>
                  <a:schemeClr val="dk1"/>
                </a:solidFill>
              </a:rPr>
              <a:t> is 1 (i.e., the instruction’s S-bit is 1) AND ​</a:t>
            </a:r>
            <a:endParaRPr sz="2000">
              <a:solidFill>
                <a:schemeClr val="dk1"/>
              </a:solidFill>
            </a:endParaRPr>
          </a:p>
          <a:p>
            <a:pPr indent="-336550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CondEx</a:t>
            </a:r>
            <a:r>
              <a:rPr lang="en" sz="2000">
                <a:solidFill>
                  <a:schemeClr val="dk1"/>
                </a:solidFill>
              </a:rPr>
              <a:t> is 1 (the instruction should be executed)​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</p:txBody>
      </p:sp>
      <p:pic>
        <p:nvPicPr>
          <p:cNvPr id="521" name="Google Shape;5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23" y="1017725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6"/>
          <p:cNvSpPr/>
          <p:nvPr/>
        </p:nvSpPr>
        <p:spPr>
          <a:xfrm>
            <a:off x="4387200" y="1958625"/>
            <a:ext cx="1062900" cy="369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6"/>
          <p:cNvSpPr/>
          <p:nvPr/>
        </p:nvSpPr>
        <p:spPr>
          <a:xfrm>
            <a:off x="4321125" y="3726375"/>
            <a:ext cx="1035300" cy="517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6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6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Logic: Update (Set) Flags​</a:t>
            </a:r>
            <a:endParaRPr/>
          </a:p>
        </p:txBody>
      </p:sp>
      <p:sp>
        <p:nvSpPr>
          <p:cNvPr id="531" name="Google Shape;531;p67"/>
          <p:cNvSpPr txBox="1"/>
          <p:nvPr>
            <p:ph idx="1" type="body"/>
          </p:nvPr>
        </p:nvSpPr>
        <p:spPr>
          <a:xfrm>
            <a:off x="311700" y="1152475"/>
            <a:ext cx="42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400">
                <a:solidFill>
                  <a:srgbClr val="0070C0"/>
                </a:solidFill>
              </a:rPr>
              <a:t>Recall:</a:t>
            </a:r>
            <a:r>
              <a:rPr lang="en" sz="1400">
                <a:solidFill>
                  <a:srgbClr val="0070C0"/>
                </a:solidFill>
              </a:rPr>
              <a:t>​</a:t>
            </a:r>
            <a:endParaRPr sz="1400">
              <a:solidFill>
                <a:srgbClr val="0070C0"/>
              </a:solidFill>
            </a:endParaRPr>
          </a:p>
          <a:p>
            <a:pPr indent="-317500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ADD, SUB update </a:t>
            </a:r>
            <a:r>
              <a:rPr b="1" lang="en" sz="1400">
                <a:solidFill>
                  <a:srgbClr val="0070C0"/>
                </a:solidFill>
              </a:rPr>
              <a:t>all</a:t>
            </a:r>
            <a:r>
              <a:rPr lang="en" sz="1400">
                <a:solidFill>
                  <a:srgbClr val="0070C0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Flags ​</a:t>
            </a:r>
            <a:endParaRPr sz="1400">
              <a:solidFill>
                <a:schemeClr val="dk1"/>
              </a:solidFill>
            </a:endParaRPr>
          </a:p>
          <a:p>
            <a:pPr indent="-317500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AND, OR update </a:t>
            </a:r>
            <a:r>
              <a:rPr b="1" lang="en" sz="1400">
                <a:solidFill>
                  <a:srgbClr val="0070C0"/>
                </a:solidFill>
              </a:rPr>
              <a:t>NZ only </a:t>
            </a:r>
            <a:r>
              <a:rPr lang="en" sz="1400">
                <a:solidFill>
                  <a:srgbClr val="0070C0"/>
                </a:solidFill>
              </a:rPr>
              <a:t>​</a:t>
            </a:r>
            <a:endParaRPr sz="1400">
              <a:solidFill>
                <a:srgbClr val="0070C0"/>
              </a:solidFill>
            </a:endParaRPr>
          </a:p>
          <a:p>
            <a:pPr indent="-317500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So Flags status register has two write enables: </a:t>
            </a:r>
            <a:r>
              <a:rPr b="1" lang="en" sz="1400">
                <a:solidFill>
                  <a:srgbClr val="0070C0"/>
                </a:solidFill>
              </a:rPr>
              <a:t>FlagW1:0</a:t>
            </a:r>
            <a:r>
              <a:rPr lang="en" sz="572">
                <a:solidFill>
                  <a:srgbClr val="0070C0"/>
                </a:solidFill>
              </a:rPr>
              <a:t>​</a:t>
            </a:r>
            <a:endParaRPr sz="572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935"/>
              <a:buNone/>
            </a:pPr>
            <a:r>
              <a:t/>
            </a:r>
            <a:endParaRPr sz="785"/>
          </a:p>
        </p:txBody>
      </p:sp>
      <p:pic>
        <p:nvPicPr>
          <p:cNvPr id="532" name="Google Shape;5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400" y="1170125"/>
            <a:ext cx="4303200" cy="3640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ALU Decoder​</a:t>
            </a:r>
            <a:endParaRPr/>
          </a:p>
        </p:txBody>
      </p:sp>
      <p:sp>
        <p:nvSpPr>
          <p:cNvPr id="538" name="Google Shape;53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147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1" lang="en" sz="2200">
                <a:solidFill>
                  <a:srgbClr val="0070C0"/>
                </a:solidFill>
              </a:rPr>
              <a:t>FlagW</a:t>
            </a:r>
            <a:r>
              <a:rPr b="1" lang="en" sz="1450">
                <a:solidFill>
                  <a:srgbClr val="0070C0"/>
                </a:solidFill>
              </a:rPr>
              <a:t>1</a:t>
            </a:r>
            <a:r>
              <a:rPr lang="en" sz="145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= 1: </a:t>
            </a:r>
            <a:r>
              <a:rPr i="1" lang="en" sz="2200">
                <a:solidFill>
                  <a:schemeClr val="dk1"/>
                </a:solidFill>
              </a:rPr>
              <a:t>NZ</a:t>
            </a:r>
            <a:r>
              <a:rPr lang="en" sz="2200">
                <a:solidFill>
                  <a:schemeClr val="dk1"/>
                </a:solidFill>
              </a:rPr>
              <a:t> (</a:t>
            </a:r>
            <a:r>
              <a:rPr i="1" lang="en" sz="2200">
                <a:solidFill>
                  <a:schemeClr val="dk1"/>
                </a:solidFill>
              </a:rPr>
              <a:t>Flags</a:t>
            </a:r>
            <a:r>
              <a:rPr lang="en" sz="1450">
                <a:solidFill>
                  <a:schemeClr val="dk1"/>
                </a:solidFill>
              </a:rPr>
              <a:t>3:2</a:t>
            </a:r>
            <a:r>
              <a:rPr lang="en" sz="2200">
                <a:solidFill>
                  <a:schemeClr val="dk1"/>
                </a:solidFill>
              </a:rPr>
              <a:t>) should be saved​</a:t>
            </a:r>
            <a:endParaRPr sz="2200">
              <a:solidFill>
                <a:schemeClr val="dk1"/>
              </a:solidFill>
            </a:endParaRPr>
          </a:p>
          <a:p>
            <a:pPr indent="-368300" lvl="0" marL="147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1" lang="en" sz="2200">
                <a:solidFill>
                  <a:srgbClr val="0070C0"/>
                </a:solidFill>
              </a:rPr>
              <a:t>FlagW</a:t>
            </a:r>
            <a:r>
              <a:rPr b="1" lang="en" sz="1450">
                <a:solidFill>
                  <a:srgbClr val="0070C0"/>
                </a:solidFill>
              </a:rPr>
              <a:t>0</a:t>
            </a:r>
            <a:r>
              <a:rPr lang="en" sz="145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= 1: </a:t>
            </a:r>
            <a:r>
              <a:rPr i="1" lang="en" sz="2200">
                <a:solidFill>
                  <a:schemeClr val="dk1"/>
                </a:solidFill>
              </a:rPr>
              <a:t>CV</a:t>
            </a:r>
            <a:r>
              <a:rPr lang="en" sz="2200">
                <a:solidFill>
                  <a:schemeClr val="dk1"/>
                </a:solidFill>
              </a:rPr>
              <a:t> (</a:t>
            </a:r>
            <a:r>
              <a:rPr i="1" lang="en" sz="2200">
                <a:solidFill>
                  <a:schemeClr val="dk1"/>
                </a:solidFill>
              </a:rPr>
              <a:t>Flags</a:t>
            </a:r>
            <a:r>
              <a:rPr lang="en" sz="1450">
                <a:solidFill>
                  <a:schemeClr val="dk1"/>
                </a:solidFill>
              </a:rPr>
              <a:t>1:0</a:t>
            </a:r>
            <a:r>
              <a:rPr lang="en" sz="2200">
                <a:solidFill>
                  <a:schemeClr val="dk1"/>
                </a:solidFill>
              </a:rPr>
              <a:t>) should be saved ​</a:t>
            </a:r>
            <a:endParaRPr/>
          </a:p>
        </p:txBody>
      </p:sp>
      <p:pic>
        <p:nvPicPr>
          <p:cNvPr id="539" name="Google Shape;5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475" y="2025750"/>
            <a:ext cx="5433526" cy="30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135850" y="1152475"/>
            <a:ext cx="87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70C0"/>
                </a:solidFill>
              </a:rPr>
              <a:t>Example:  </a:t>
            </a:r>
            <a:r>
              <a:rPr b="1" lang="en" sz="1500">
                <a:solidFill>
                  <a:schemeClr val="dk1"/>
                </a:solidFill>
              </a:rPr>
              <a:t>SUBS R5, R6, R7​</a:t>
            </a:r>
            <a:br>
              <a:rPr b="1" lang="en" sz="1500">
                <a:solidFill>
                  <a:schemeClr val="dk1"/>
                </a:solidFill>
              </a:rPr>
            </a:br>
            <a:r>
              <a:rPr b="1" lang="en" sz="1500">
                <a:solidFill>
                  <a:schemeClr val="dk1"/>
                </a:solidFill>
              </a:rPr>
              <a:t>     FlagW</a:t>
            </a:r>
            <a:r>
              <a:rPr b="1" baseline="-25000" lang="en" sz="1500">
                <a:solidFill>
                  <a:schemeClr val="dk1"/>
                </a:solidFill>
              </a:rPr>
              <a:t>1:0</a:t>
            </a:r>
            <a:r>
              <a:rPr b="1" lang="en" sz="1500">
                <a:solidFill>
                  <a:schemeClr val="dk1"/>
                </a:solidFill>
              </a:rPr>
              <a:t> = 11 AND CondEx = 1 (unconditional) =&gt; FlagWrite</a:t>
            </a:r>
            <a:r>
              <a:rPr b="1" baseline="-25000" lang="en" sz="1500">
                <a:solidFill>
                  <a:schemeClr val="dk1"/>
                </a:solidFill>
              </a:rPr>
              <a:t>1:0</a:t>
            </a:r>
            <a:r>
              <a:rPr b="1" lang="en" sz="1500">
                <a:solidFill>
                  <a:schemeClr val="dk1"/>
                </a:solidFill>
              </a:rPr>
              <a:t> = 11 ​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All Flags updated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</p:txBody>
      </p:sp>
      <p:pic>
        <p:nvPicPr>
          <p:cNvPr id="546" name="Google Shape;5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74" y="1947625"/>
            <a:ext cx="3773876" cy="3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9"/>
          <p:cNvSpPr/>
          <p:nvPr/>
        </p:nvSpPr>
        <p:spPr>
          <a:xfrm>
            <a:off x="5449585" y="2674210"/>
            <a:ext cx="820800" cy="285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9"/>
          <p:cNvSpPr/>
          <p:nvPr/>
        </p:nvSpPr>
        <p:spPr>
          <a:xfrm>
            <a:off x="5398561" y="4039307"/>
            <a:ext cx="799500" cy="399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9"/>
          <p:cNvSpPr/>
          <p:nvPr/>
        </p:nvSpPr>
        <p:spPr>
          <a:xfrm>
            <a:off x="7524859" y="2698882"/>
            <a:ext cx="429600" cy="5919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9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556" name="Google Shape;556;p70"/>
          <p:cNvSpPr txBox="1"/>
          <p:nvPr>
            <p:ph idx="1" type="body"/>
          </p:nvPr>
        </p:nvSpPr>
        <p:spPr>
          <a:xfrm>
            <a:off x="135850" y="1152475"/>
            <a:ext cx="87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0C0"/>
                </a:solidFill>
              </a:rPr>
              <a:t>Example: </a:t>
            </a:r>
            <a:r>
              <a:rPr lang="en" sz="2200">
                <a:solidFill>
                  <a:schemeClr val="dk1"/>
                </a:solidFill>
              </a:rPr>
              <a:t> ANDS R7, R1, R3​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    </a:t>
            </a:r>
            <a:r>
              <a:rPr b="1" lang="en" sz="2200">
                <a:solidFill>
                  <a:schemeClr val="dk1"/>
                </a:solidFill>
              </a:rPr>
              <a:t>FlagW</a:t>
            </a:r>
            <a:r>
              <a:rPr b="1" lang="en" sz="1450">
                <a:solidFill>
                  <a:schemeClr val="dk1"/>
                </a:solidFill>
              </a:rPr>
              <a:t>1:0 </a:t>
            </a:r>
            <a:r>
              <a:rPr lang="en" sz="2200">
                <a:solidFill>
                  <a:schemeClr val="dk1"/>
                </a:solidFill>
              </a:rPr>
              <a:t>= 10 AND </a:t>
            </a:r>
            <a:r>
              <a:rPr b="1" lang="en" sz="2200">
                <a:solidFill>
                  <a:srgbClr val="0070C0"/>
                </a:solidFill>
              </a:rPr>
              <a:t>CondEx</a:t>
            </a:r>
            <a:r>
              <a:rPr lang="en" sz="2200">
                <a:solidFill>
                  <a:srgbClr val="0070C0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= 1 (unconditional) =&gt; </a:t>
            </a:r>
            <a:r>
              <a:rPr b="1" lang="en" sz="2200">
                <a:solidFill>
                  <a:srgbClr val="0070C0"/>
                </a:solidFill>
              </a:rPr>
              <a:t>FlagWrite</a:t>
            </a:r>
            <a:r>
              <a:rPr b="1" lang="en" sz="1450">
                <a:solidFill>
                  <a:srgbClr val="0070C0"/>
                </a:solidFill>
              </a:rPr>
              <a:t>1:0</a:t>
            </a:r>
            <a:r>
              <a:rPr lang="en" sz="2200">
                <a:solidFill>
                  <a:schemeClr val="dk1"/>
                </a:solidFill>
              </a:rPr>
              <a:t> = 10 ​</a:t>
            </a:r>
            <a:endParaRPr b="1" sz="15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Flags</a:t>
            </a:r>
            <a:r>
              <a:rPr b="1" lang="en" sz="1450">
                <a:solidFill>
                  <a:schemeClr val="dk1"/>
                </a:solidFill>
              </a:rPr>
              <a:t>3:0</a:t>
            </a:r>
            <a:r>
              <a:rPr lang="en" sz="2200">
                <a:solidFill>
                  <a:schemeClr val="dk1"/>
                </a:solidFill>
              </a:rPr>
              <a:t> = NZCV​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47344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Only </a:t>
            </a:r>
            <a:r>
              <a:rPr b="1" lang="en" sz="2200">
                <a:solidFill>
                  <a:schemeClr val="dk1"/>
                </a:solidFill>
              </a:rPr>
              <a:t>Flags</a:t>
            </a:r>
            <a:r>
              <a:rPr b="1" lang="en" sz="1450">
                <a:solidFill>
                  <a:schemeClr val="dk1"/>
                </a:solidFill>
              </a:rPr>
              <a:t>3:2</a:t>
            </a:r>
            <a:r>
              <a:rPr lang="en" sz="2200">
                <a:solidFill>
                  <a:schemeClr val="dk1"/>
                </a:solidFill>
              </a:rPr>
              <a:t> updated​</a:t>
            </a:r>
            <a:endParaRPr sz="2200">
              <a:solidFill>
                <a:schemeClr val="dk1"/>
              </a:solidFill>
            </a:endParaRPr>
          </a:p>
          <a:p>
            <a:pPr indent="-347344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i.e., only </a:t>
            </a:r>
            <a:r>
              <a:rPr b="1" lang="en" sz="2200">
                <a:solidFill>
                  <a:schemeClr val="dk1"/>
                </a:solidFill>
              </a:rPr>
              <a:t>NZ</a:t>
            </a:r>
            <a:r>
              <a:rPr lang="en" sz="2200">
                <a:solidFill>
                  <a:schemeClr val="dk1"/>
                </a:solidFill>
              </a:rPr>
              <a:t> Flags update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d​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</p:txBody>
      </p:sp>
      <p:pic>
        <p:nvPicPr>
          <p:cNvPr id="557" name="Google Shape;5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74" y="1947625"/>
            <a:ext cx="3773876" cy="3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0"/>
          <p:cNvSpPr/>
          <p:nvPr/>
        </p:nvSpPr>
        <p:spPr>
          <a:xfrm>
            <a:off x="5449585" y="2674210"/>
            <a:ext cx="820800" cy="285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0"/>
          <p:cNvSpPr/>
          <p:nvPr/>
        </p:nvSpPr>
        <p:spPr>
          <a:xfrm>
            <a:off x="5398561" y="4039307"/>
            <a:ext cx="799500" cy="399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0"/>
          <p:cNvSpPr/>
          <p:nvPr/>
        </p:nvSpPr>
        <p:spPr>
          <a:xfrm>
            <a:off x="7524859" y="2698882"/>
            <a:ext cx="429600" cy="5919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ORR​</a:t>
            </a:r>
            <a:endParaRPr/>
          </a:p>
        </p:txBody>
      </p:sp>
      <p:pic>
        <p:nvPicPr>
          <p:cNvPr id="567" name="Google Shape;5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300" y="94204"/>
            <a:ext cx="4811249" cy="11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0229"/>
            <a:ext cx="7008531" cy="362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CMP​</a:t>
            </a:r>
            <a:endParaRPr/>
          </a:p>
        </p:txBody>
      </p:sp>
      <p:sp>
        <p:nvSpPr>
          <p:cNvPr id="574" name="Google Shape;57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change to datapath</a:t>
            </a:r>
            <a:r>
              <a:rPr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100"/>
          </a:p>
        </p:txBody>
      </p:sp>
      <p:pic>
        <p:nvPicPr>
          <p:cNvPr id="575" name="Google Shape;5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125" y="1194500"/>
            <a:ext cx="512177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CMP​ (look inside)</a:t>
            </a:r>
            <a:endParaRPr/>
          </a:p>
        </p:txBody>
      </p:sp>
      <p:pic>
        <p:nvPicPr>
          <p:cNvPr id="581" name="Google Shape;5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25" y="713426"/>
            <a:ext cx="7729924" cy="37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CMP</a:t>
            </a:r>
            <a:endParaRPr/>
          </a:p>
        </p:txBody>
      </p:sp>
      <p:pic>
        <p:nvPicPr>
          <p:cNvPr id="587" name="Google Shape;58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024" y="1042350"/>
            <a:ext cx="6458422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Shifted Register​</a:t>
            </a:r>
            <a:endParaRPr/>
          </a:p>
        </p:txBody>
      </p:sp>
      <p:pic>
        <p:nvPicPr>
          <p:cNvPr id="593" name="Google Shape;59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51" y="1062400"/>
            <a:ext cx="6847149" cy="404805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5"/>
          <p:cNvSpPr txBox="1"/>
          <p:nvPr/>
        </p:nvSpPr>
        <p:spPr>
          <a:xfrm>
            <a:off x="-33025" y="1310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change to controller</a:t>
            </a:r>
            <a:r>
              <a:rPr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Architectural State Elements​ 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350" y="1152476"/>
            <a:ext cx="7168226" cy="31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6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Performance​</a:t>
            </a:r>
            <a:endParaRPr/>
          </a:p>
        </p:txBody>
      </p:sp>
      <p:sp>
        <p:nvSpPr>
          <p:cNvPr id="605" name="Google Shape;60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 Execution Time 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= (#instructions)(cycles/instruction)(seconds/cycle)​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= # instructions x CPI x TC​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Performance​</a:t>
            </a:r>
            <a:endParaRPr/>
          </a:p>
        </p:txBody>
      </p:sp>
      <p:sp>
        <p:nvSpPr>
          <p:cNvPr id="611" name="Google Shape;61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1"/>
                </a:solidFill>
              </a:rPr>
              <a:t>TC</a:t>
            </a:r>
            <a:r>
              <a:rPr b="1" lang="en" sz="2400">
                <a:solidFill>
                  <a:schemeClr val="dk1"/>
                </a:solidFill>
              </a:rPr>
              <a:t> limited by critical path (LDR)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/>
          </a:p>
        </p:txBody>
      </p:sp>
      <p:pic>
        <p:nvPicPr>
          <p:cNvPr id="612" name="Google Shape;6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925" y="1753876"/>
            <a:ext cx="6331175" cy="33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Performance​</a:t>
            </a:r>
            <a:endParaRPr/>
          </a:p>
        </p:txBody>
      </p:sp>
      <p:sp>
        <p:nvSpPr>
          <p:cNvPr id="618" name="Google Shape;618;p79"/>
          <p:cNvSpPr txBox="1"/>
          <p:nvPr>
            <p:ph idx="1" type="body"/>
          </p:nvPr>
        </p:nvSpPr>
        <p:spPr>
          <a:xfrm>
            <a:off x="311700" y="1152475"/>
            <a:ext cx="48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4968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63"/>
              <a:buFont typeface="Arial"/>
              <a:buChar char="●"/>
            </a:pPr>
            <a:r>
              <a:rPr b="1" lang="en" sz="2420">
                <a:solidFill>
                  <a:schemeClr val="dk1"/>
                </a:solidFill>
              </a:rPr>
              <a:t>Single-cycle critical path</a:t>
            </a:r>
            <a:r>
              <a:rPr lang="en" sz="2420">
                <a:solidFill>
                  <a:schemeClr val="dk1"/>
                </a:solidFill>
              </a:rPr>
              <a:t>:​</a:t>
            </a:r>
            <a:endParaRPr sz="2420">
              <a:solidFill>
                <a:schemeClr val="dk1"/>
              </a:solidFill>
            </a:endParaRPr>
          </a:p>
          <a:p>
            <a:pPr indent="-431800" lvl="0" marL="431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i="1" lang="en" sz="1400">
                <a:solidFill>
                  <a:schemeClr val="dk1"/>
                </a:solidFill>
              </a:rPr>
              <a:t> 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c1</a:t>
            </a:r>
            <a:r>
              <a:rPr lang="en" sz="1910">
                <a:solidFill>
                  <a:schemeClr val="dk1"/>
                </a:solidFill>
              </a:rPr>
              <a:t> =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pcq_PC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mem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dec</a:t>
            </a:r>
            <a:r>
              <a:rPr lang="en" sz="1910">
                <a:solidFill>
                  <a:schemeClr val="dk1"/>
                </a:solidFill>
              </a:rPr>
              <a:t> + max[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read</a:t>
            </a:r>
            <a:r>
              <a:rPr lang="en" sz="1910">
                <a:solidFill>
                  <a:schemeClr val="dk1"/>
                </a:solidFill>
              </a:rPr>
              <a:t>,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setup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]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ALU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mem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setup​</a:t>
            </a:r>
            <a:endParaRPr sz="1400">
              <a:solidFill>
                <a:schemeClr val="dk1"/>
              </a:solidFill>
            </a:endParaRPr>
          </a:p>
          <a:p>
            <a:pPr indent="-384968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63"/>
              <a:buFont typeface="Arial"/>
              <a:buChar char="●"/>
            </a:pPr>
            <a:r>
              <a:rPr b="1" lang="en" sz="2420">
                <a:solidFill>
                  <a:schemeClr val="dk1"/>
                </a:solidFill>
              </a:rPr>
              <a:t>Typically, limiting paths are: </a:t>
            </a:r>
            <a:r>
              <a:rPr lang="en" sz="2420">
                <a:solidFill>
                  <a:schemeClr val="dk1"/>
                </a:solidFill>
              </a:rPr>
              <a:t>​</a:t>
            </a:r>
            <a:endParaRPr sz="2420">
              <a:solidFill>
                <a:schemeClr val="dk1"/>
              </a:solidFill>
            </a:endParaRPr>
          </a:p>
          <a:p>
            <a:pPr indent="-352583" lvl="0" marL="1397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3"/>
              <a:buFont typeface="Avenir"/>
              <a:buChar char="●"/>
            </a:pPr>
            <a:r>
              <a:rPr lang="en" sz="1910">
                <a:solidFill>
                  <a:schemeClr val="dk1"/>
                </a:solidFill>
              </a:rPr>
              <a:t>memory, ALU, register file ​</a:t>
            </a:r>
            <a:endParaRPr sz="1910">
              <a:solidFill>
                <a:schemeClr val="dk1"/>
              </a:solidFill>
            </a:endParaRPr>
          </a:p>
          <a:p>
            <a:pPr indent="-371633" lvl="0" marL="1397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3"/>
              <a:buFont typeface="Avenir"/>
              <a:buChar char="●"/>
            </a:pP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c1</a:t>
            </a:r>
            <a:r>
              <a:rPr lang="en" sz="1910">
                <a:solidFill>
                  <a:schemeClr val="dk1"/>
                </a:solidFill>
              </a:rPr>
              <a:t> =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pcq_PC</a:t>
            </a:r>
            <a:r>
              <a:rPr lang="en" sz="1910">
                <a:solidFill>
                  <a:schemeClr val="dk1"/>
                </a:solidFill>
              </a:rPr>
              <a:t> + 2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mem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dec</a:t>
            </a:r>
            <a:r>
              <a:rPr lang="en" sz="1145">
                <a:solidFill>
                  <a:schemeClr val="dk1"/>
                </a:solidFill>
              </a:rPr>
              <a:t> </a:t>
            </a:r>
            <a:r>
              <a:rPr lang="en" sz="1910">
                <a:solidFill>
                  <a:schemeClr val="dk1"/>
                </a:solidFill>
              </a:rPr>
              <a:t>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read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ALU</a:t>
            </a:r>
            <a:r>
              <a:rPr lang="en" sz="1910">
                <a:solidFill>
                  <a:schemeClr val="dk1"/>
                </a:solidFill>
              </a:rPr>
              <a:t> + 2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setup​</a:t>
            </a:r>
            <a:endParaRPr sz="1145">
              <a:solidFill>
                <a:schemeClr val="dk1"/>
              </a:solidFill>
            </a:endParaRPr>
          </a:p>
          <a:p>
            <a:pPr indent="-431800" lvl="0" marL="431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​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935"/>
              <a:buNone/>
            </a:pPr>
            <a:r>
              <a:t/>
            </a:r>
            <a:endParaRPr sz="1485"/>
          </a:p>
        </p:txBody>
      </p:sp>
      <p:pic>
        <p:nvPicPr>
          <p:cNvPr id="619" name="Google Shape;61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625" y="1258200"/>
            <a:ext cx="3813374" cy="245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 Example​</a:t>
            </a:r>
            <a:endParaRPr/>
          </a:p>
        </p:txBody>
      </p:sp>
      <p:sp>
        <p:nvSpPr>
          <p:cNvPr id="625" name="Google Shape;62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c1</a:t>
            </a:r>
            <a:r>
              <a:rPr lang="en" sz="2400">
                <a:solidFill>
                  <a:schemeClr val="dk1"/>
                </a:solidFill>
              </a:rPr>
              <a:t> = </a:t>
            </a:r>
            <a:r>
              <a:rPr i="1" lang="en" sz="2400">
                <a:solidFill>
                  <a:schemeClr val="dk1"/>
                </a:solidFill>
              </a:rPr>
              <a:t>?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975" y="1446475"/>
            <a:ext cx="5064324" cy="32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 Example​</a:t>
            </a:r>
            <a:endParaRPr/>
          </a:p>
        </p:txBody>
      </p:sp>
      <p:sp>
        <p:nvSpPr>
          <p:cNvPr id="632" name="Google Shape;632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c1</a:t>
            </a:r>
            <a:r>
              <a:rPr lang="en" sz="2400">
                <a:solidFill>
                  <a:schemeClr val="dk1"/>
                </a:solidFill>
              </a:rPr>
              <a:t> =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pcq_PC</a:t>
            </a:r>
            <a:r>
              <a:rPr lang="en" sz="2400">
                <a:solidFill>
                  <a:schemeClr val="dk1"/>
                </a:solidFill>
              </a:rPr>
              <a:t> + 2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mem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dec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RF</a:t>
            </a:r>
            <a:r>
              <a:rPr lang="en" sz="1600">
                <a:solidFill>
                  <a:schemeClr val="dk1"/>
                </a:solidFill>
              </a:rPr>
              <a:t>read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ALU</a:t>
            </a:r>
            <a:r>
              <a:rPr lang="en" sz="2400">
                <a:solidFill>
                  <a:schemeClr val="dk1"/>
                </a:solidFill>
              </a:rPr>
              <a:t> + 2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mux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RF</a:t>
            </a:r>
            <a:r>
              <a:rPr lang="en" sz="1600">
                <a:solidFill>
                  <a:schemeClr val="dk1"/>
                </a:solidFill>
              </a:rPr>
              <a:t>setup​</a:t>
            </a:r>
            <a:endParaRPr sz="16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    </a:t>
            </a:r>
            <a:r>
              <a:rPr lang="en" sz="2400">
                <a:solidFill>
                  <a:schemeClr val="dk1"/>
                </a:solidFill>
              </a:rPr>
              <a:t> = [50 + 2(200) + 70 + 100 + 120 + 2(25) + 60] ps​</a:t>
            </a:r>
            <a:endParaRPr sz="24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	= </a:t>
            </a:r>
            <a:r>
              <a:rPr b="1" lang="en" sz="2400">
                <a:solidFill>
                  <a:schemeClr val="dk1"/>
                </a:solidFill>
              </a:rPr>
              <a:t>840 ps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</a:endParaRPr>
          </a:p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50" y="2266050"/>
            <a:ext cx="3789751" cy="24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 Example​</a:t>
            </a:r>
            <a:endParaRPr/>
          </a:p>
        </p:txBody>
      </p:sp>
      <p:sp>
        <p:nvSpPr>
          <p:cNvPr id="639" name="Google Shape;63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Program with 100 billion instructions:​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Execution Time</a:t>
            </a:r>
            <a:r>
              <a:rPr lang="en" sz="3200">
                <a:solidFill>
                  <a:schemeClr val="dk1"/>
                </a:solidFill>
              </a:rPr>
              <a:t> = # instructions x CPI x </a:t>
            </a:r>
            <a:r>
              <a:rPr i="1" lang="en" sz="3200">
                <a:solidFill>
                  <a:schemeClr val="dk1"/>
                </a:solidFill>
              </a:rPr>
              <a:t>T</a:t>
            </a:r>
            <a:r>
              <a:rPr i="1"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5588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i="1" lang="en" sz="3200">
                <a:solidFill>
                  <a:schemeClr val="dk1"/>
                </a:solidFill>
              </a:rPr>
              <a:t>                   </a:t>
            </a:r>
            <a:r>
              <a:rPr lang="en" sz="3200">
                <a:solidFill>
                  <a:schemeClr val="dk1"/>
                </a:solidFill>
              </a:rPr>
              <a:t>= (100 × 10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3200">
                <a:solidFill>
                  <a:schemeClr val="dk1"/>
                </a:solidFill>
              </a:rPr>
              <a:t>)(1)(840  × 10</a:t>
            </a:r>
            <a:r>
              <a:rPr lang="en">
                <a:solidFill>
                  <a:schemeClr val="dk1"/>
                </a:solidFill>
              </a:rPr>
              <a:t>-12 </a:t>
            </a:r>
            <a:r>
              <a:rPr lang="en" sz="3200">
                <a:solidFill>
                  <a:schemeClr val="dk1"/>
                </a:solidFill>
              </a:rPr>
              <a:t>s)​</a:t>
            </a:r>
            <a:endParaRPr sz="3200">
              <a:solidFill>
                <a:schemeClr val="dk1"/>
              </a:solidFill>
            </a:endParaRPr>
          </a:p>
          <a:p>
            <a:pPr indent="5588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               	= </a:t>
            </a:r>
            <a:r>
              <a:rPr b="1" lang="en" sz="3200">
                <a:solidFill>
                  <a:schemeClr val="dk1"/>
                </a:solidFill>
              </a:rPr>
              <a:t>84 seconds</a:t>
            </a:r>
            <a:r>
              <a:rPr b="1" i="1" lang="en" sz="3200">
                <a:solidFill>
                  <a:schemeClr val="dk1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Upnext</a:t>
            </a:r>
            <a:endParaRPr/>
          </a:p>
        </p:txBody>
      </p:sp>
      <p:sp>
        <p:nvSpPr>
          <p:cNvPr id="645" name="Google Shape;645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F81BD"/>
                </a:solidFill>
                <a:latin typeface="Oswald"/>
                <a:ea typeface="Oswald"/>
                <a:cs typeface="Oswald"/>
                <a:sym typeface="Oswald"/>
              </a:rPr>
              <a:t>Multicycle ARM Processor​</a:t>
            </a:r>
            <a:endParaRPr sz="4800">
              <a:solidFill>
                <a:srgbClr val="4F81B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ARM Processor​</a:t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Datapath​</a:t>
            </a:r>
            <a:endParaRPr sz="3200">
              <a:solidFill>
                <a:schemeClr val="dk1"/>
              </a:solidFill>
            </a:endParaRPr>
          </a:p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Control​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ARM Processor​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Datapath: </a:t>
            </a:r>
            <a:r>
              <a:rPr lang="en" sz="3200">
                <a:solidFill>
                  <a:schemeClr val="dk1"/>
                </a:solidFill>
              </a:rPr>
              <a:t>start with LDR instruction​</a:t>
            </a:r>
            <a:endParaRPr sz="3200">
              <a:solidFill>
                <a:schemeClr val="dk1"/>
              </a:solidFill>
            </a:endParaRPr>
          </a:p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1" lang="en" sz="3200">
                <a:solidFill>
                  <a:srgbClr val="0070C0"/>
                </a:solidFill>
              </a:rPr>
              <a:t>Example:  </a:t>
            </a:r>
            <a:endParaRPr b="1" sz="3200">
              <a:solidFill>
                <a:srgbClr val="0070C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LDR R1, [R2, #5]​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LDR Rd, [Rn, imm12]​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225" y="3555700"/>
            <a:ext cx="6018126" cy="11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fetch​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1:</a:t>
            </a:r>
            <a:r>
              <a:rPr lang="en" sz="3200">
                <a:solidFill>
                  <a:srgbClr val="4F81BD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Fetch instruction​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4048"/>
            <a:ext cx="9144001" cy="235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